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867" r:id="rId2"/>
  </p:sldMasterIdLst>
  <p:notesMasterIdLst>
    <p:notesMasterId r:id="rId18"/>
  </p:notesMasterIdLst>
  <p:sldIdLst>
    <p:sldId id="256" r:id="rId3"/>
    <p:sldId id="264" r:id="rId4"/>
    <p:sldId id="257" r:id="rId5"/>
    <p:sldId id="259" r:id="rId6"/>
    <p:sldId id="263" r:id="rId7"/>
    <p:sldId id="262" r:id="rId8"/>
    <p:sldId id="258" r:id="rId9"/>
    <p:sldId id="265" r:id="rId10"/>
    <p:sldId id="260" r:id="rId11"/>
    <p:sldId id="261" r:id="rId12"/>
    <p:sldId id="268" r:id="rId13"/>
    <p:sldId id="273" r:id="rId14"/>
    <p:sldId id="272" r:id="rId15"/>
    <p:sldId id="27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846" autoAdjust="0"/>
    <p:restoredTop sz="64933" autoAdjust="0"/>
  </p:normalViewPr>
  <p:slideViewPr>
    <p:cSldViewPr snapToGrid="0">
      <p:cViewPr varScale="1">
        <p:scale>
          <a:sx n="43" d="100"/>
          <a:sy n="43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5C909-0CDA-4261-83CC-72EF59F0792C}" type="doc">
      <dgm:prSet loTypeId="urn:microsoft.com/office/officeart/2005/8/layout/process4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zh-TW" altLang="en-US"/>
        </a:p>
      </dgm:t>
    </dgm:pt>
    <dgm:pt modelId="{C63762DA-0BD9-40F0-9C8D-0E718FE168A6}">
      <dgm:prSet phldrT="[文字]" custT="1"/>
      <dgm:spPr/>
      <dgm:t>
        <a:bodyPr/>
        <a:lstStyle/>
        <a:p>
          <a:pPr algn="just"/>
          <a:r>
            <a:rPr lang="en-US" altLang="zh-TW" sz="2400"/>
            <a:t>3</a:t>
          </a:r>
          <a:r>
            <a:rPr lang="zh-TW" altLang="en-US" sz="2400"/>
            <a:t>分鐘介紹、指導眼動儀</a:t>
          </a:r>
          <a:endParaRPr lang="zh-TW" altLang="en-US" sz="2400" dirty="0"/>
        </a:p>
      </dgm:t>
    </dgm:pt>
    <dgm:pt modelId="{31695901-64D6-44F8-BC86-82E7FEA329BC}" type="parTrans" cxnId="{D3E80B2E-C2FE-4DE4-AB35-29880FF4216B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FC15AA88-5E42-4C3D-84A7-C8BD1C5C007F}" type="sibTrans" cxnId="{D3E80B2E-C2FE-4DE4-AB35-29880FF4216B}">
      <dgm:prSet custT="1"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96F87E31-D0EA-491F-9D5E-ACB5DB2F04C3}">
      <dgm:prSet phldrT="[文字]" custT="1"/>
      <dgm:spPr/>
      <dgm:t>
        <a:bodyPr/>
        <a:lstStyle/>
        <a:p>
          <a:pPr algn="just"/>
          <a:r>
            <a:rPr lang="zh-TW" altLang="en-US" sz="2400"/>
            <a:t>簽署同意書</a:t>
          </a:r>
          <a:endParaRPr lang="zh-TW" altLang="en-US" sz="2400" dirty="0"/>
        </a:p>
      </dgm:t>
    </dgm:pt>
    <dgm:pt modelId="{742D73C7-37EE-4E5F-9065-903D95538B59}" type="parTrans" cxnId="{6AB766AF-2FDF-4EC0-B560-336E776628AB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9BB9CD0A-1EA9-48DC-9690-35AD914B3F5F}" type="sibTrans" cxnId="{6AB766AF-2FDF-4EC0-B560-336E776628AB}">
      <dgm:prSet custT="1"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9EE317A9-CCD5-477E-849C-1EC4538A3C04}">
      <dgm:prSet phldrT="[文字]" custT="1"/>
      <dgm:spPr/>
      <dgm:t>
        <a:bodyPr/>
        <a:lstStyle/>
        <a:p>
          <a:pPr algn="just"/>
          <a:r>
            <a:rPr lang="zh-TW" altLang="en-US" sz="2400"/>
            <a:t>訓練參與者了解</a:t>
          </a:r>
          <a:r>
            <a:rPr lang="en-US" altLang="zh-TW" sz="2400"/>
            <a:t>8</a:t>
          </a:r>
          <a:r>
            <a:rPr lang="zh-TW" altLang="en-US" sz="2400"/>
            <a:t>種類型的電子郵件</a:t>
          </a:r>
          <a:endParaRPr lang="zh-TW" altLang="en-US" sz="2400" dirty="0"/>
        </a:p>
      </dgm:t>
    </dgm:pt>
    <dgm:pt modelId="{5ECD05BC-4346-4D36-9D95-E1BD37964572}" type="parTrans" cxnId="{A65F5944-3E55-4EDA-9D9D-FD76390B3EEC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922FC08B-2AFF-43FD-93D3-FCFE2CE83005}" type="sibTrans" cxnId="{A65F5944-3E55-4EDA-9D9D-FD76390B3EEC}">
      <dgm:prSet custT="1"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44BAD52F-E351-4246-9A4A-FBA34E0AF7B8}">
      <dgm:prSet custT="1"/>
      <dgm:spPr/>
      <dgm:t>
        <a:bodyPr/>
        <a:lstStyle/>
        <a:p>
          <a:pPr algn="just"/>
          <a:r>
            <a:rPr lang="zh-TW" altLang="en-US" sz="2400"/>
            <a:t>眼動儀校準</a:t>
          </a:r>
          <a:endParaRPr lang="zh-TW" altLang="en-US" sz="2400" dirty="0"/>
        </a:p>
      </dgm:t>
    </dgm:pt>
    <dgm:pt modelId="{877FA65F-A4F5-45E1-B787-2D7E99E747E1}" type="parTrans" cxnId="{F9FED88B-5D54-47BB-9C40-E734CD8397D9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3E07CE04-D5A8-4335-9E23-E31E81F8258D}" type="sibTrans" cxnId="{F9FED88B-5D54-47BB-9C40-E734CD8397D9}">
      <dgm:prSet custT="1"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67C5141F-DB23-4837-B6A2-30E9FF159FF7}">
      <dgm:prSet custT="1"/>
      <dgm:spPr/>
      <dgm:t>
        <a:bodyPr/>
        <a:lstStyle/>
        <a:p>
          <a:pPr algn="just"/>
          <a:r>
            <a:rPr lang="zh-TW" altLang="en-US" sz="2400"/>
            <a:t>填寫人口統計等問卷</a:t>
          </a:r>
          <a:endParaRPr lang="zh-TW" altLang="en-US" sz="2400" dirty="0"/>
        </a:p>
      </dgm:t>
    </dgm:pt>
    <dgm:pt modelId="{C689B756-BC0B-4F4D-B40E-41495B99ED80}" type="parTrans" cxnId="{7B1DCFA0-49CA-4C24-A151-DC82F21807D5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0107F0EC-C58C-48DB-BE2F-21E085D05A64}" type="sibTrans" cxnId="{7B1DCFA0-49CA-4C24-A151-DC82F21807D5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47663B55-93DF-4758-BD2E-037E1509F0F5}">
      <dgm:prSet custT="1"/>
      <dgm:spPr/>
      <dgm:t>
        <a:bodyPr/>
        <a:lstStyle/>
        <a:p>
          <a:pPr algn="just"/>
          <a:r>
            <a:rPr lang="zh-TW" altLang="en-US" sz="2400"/>
            <a:t>進行第一次電子郵件的識別任務</a:t>
          </a:r>
          <a:endParaRPr lang="zh-TW" altLang="en-US" sz="2400" dirty="0"/>
        </a:p>
      </dgm:t>
    </dgm:pt>
    <dgm:pt modelId="{7F034DD2-9F39-4CE3-9D38-67520F748C03}" type="parTrans" cxnId="{D3194333-4D4A-4234-8BE3-A7B3FDF07195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5522EEC8-0E54-4B44-9E3B-2CAA596033E2}" type="sibTrans" cxnId="{D3194333-4D4A-4234-8BE3-A7B3FDF07195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50D1FFFD-185E-47AE-A03E-78E71D3016C7}">
      <dgm:prSet custT="1"/>
      <dgm:spPr/>
      <dgm:t>
        <a:bodyPr/>
        <a:lstStyle/>
        <a:p>
          <a:pPr algn="just"/>
          <a:r>
            <a:rPr lang="zh-TW" altLang="en-US" sz="2400" dirty="0"/>
            <a:t>填寫參與者對電子郵件類型的熟悉程度</a:t>
          </a:r>
        </a:p>
      </dgm:t>
    </dgm:pt>
    <dgm:pt modelId="{93E35D2E-21DB-4F83-BAED-F51B3C0817E9}" type="parTrans" cxnId="{521C1BD1-D59F-489B-908E-06724A599037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958E2EBC-F357-4D8D-A088-31DDDECDFD45}" type="sibTrans" cxnId="{521C1BD1-D59F-489B-908E-06724A599037}">
      <dgm:prSet/>
      <dgm:spPr/>
      <dgm:t>
        <a:bodyPr/>
        <a:lstStyle/>
        <a:p>
          <a:pPr algn="just"/>
          <a:endParaRPr lang="zh-TW" altLang="en-US" sz="2400">
            <a:solidFill>
              <a:schemeClr val="tx1"/>
            </a:solidFill>
          </a:endParaRPr>
        </a:p>
      </dgm:t>
    </dgm:pt>
    <dgm:pt modelId="{87C48A48-EB28-4853-AB62-829E021A4571}">
      <dgm:prSet custT="1"/>
      <dgm:spPr/>
      <dgm:t>
        <a:bodyPr/>
        <a:lstStyle/>
        <a:p>
          <a:pPr algn="just"/>
          <a:r>
            <a:rPr lang="zh-TW" altLang="en-US" sz="2400"/>
            <a:t>休息</a:t>
          </a:r>
          <a:r>
            <a:rPr lang="en-US" altLang="zh-TW" sz="2400"/>
            <a:t>2</a:t>
          </a:r>
          <a:r>
            <a:rPr lang="zh-TW" altLang="en-US" sz="2400"/>
            <a:t>分鐘</a:t>
          </a:r>
          <a:endParaRPr lang="zh-TW" altLang="en-US" sz="2400" dirty="0"/>
        </a:p>
      </dgm:t>
    </dgm:pt>
    <dgm:pt modelId="{05832740-FC63-4980-A78E-9CE2F35AF848}" type="parTrans" cxnId="{CC1060D9-444F-4094-AF65-1F328ED24F0A}">
      <dgm:prSet/>
      <dgm:spPr/>
      <dgm:t>
        <a:bodyPr/>
        <a:lstStyle/>
        <a:p>
          <a:pPr algn="just"/>
          <a:endParaRPr lang="zh-TW" altLang="en-US" sz="2400"/>
        </a:p>
      </dgm:t>
    </dgm:pt>
    <dgm:pt modelId="{C41CC1B1-355A-4BCE-86BD-06413470AA5B}" type="sibTrans" cxnId="{CC1060D9-444F-4094-AF65-1F328ED24F0A}">
      <dgm:prSet/>
      <dgm:spPr/>
      <dgm:t>
        <a:bodyPr/>
        <a:lstStyle/>
        <a:p>
          <a:pPr algn="just"/>
          <a:endParaRPr lang="zh-TW" altLang="en-US" sz="2400"/>
        </a:p>
      </dgm:t>
    </dgm:pt>
    <dgm:pt modelId="{F6E8E9FA-614D-440A-84F0-9E3B7D1A0ED7}">
      <dgm:prSet custT="1"/>
      <dgm:spPr/>
      <dgm:t>
        <a:bodyPr/>
        <a:lstStyle/>
        <a:p>
          <a:pPr algn="just"/>
          <a:r>
            <a:rPr lang="zh-TW" altLang="en-US" sz="2400"/>
            <a:t>眼動儀校準</a:t>
          </a:r>
          <a:endParaRPr lang="zh-TW" altLang="en-US" sz="2400" dirty="0"/>
        </a:p>
      </dgm:t>
    </dgm:pt>
    <dgm:pt modelId="{FFBCA713-6993-47CE-A1F7-A9684ABD3644}" type="parTrans" cxnId="{6DB07EE8-8DFE-4BFD-BE54-86514D610749}">
      <dgm:prSet/>
      <dgm:spPr/>
      <dgm:t>
        <a:bodyPr/>
        <a:lstStyle/>
        <a:p>
          <a:pPr algn="just"/>
          <a:endParaRPr lang="zh-TW" altLang="en-US" sz="2400"/>
        </a:p>
      </dgm:t>
    </dgm:pt>
    <dgm:pt modelId="{D8B9F36A-BE2A-4712-8189-E5D932678A2E}" type="sibTrans" cxnId="{6DB07EE8-8DFE-4BFD-BE54-86514D610749}">
      <dgm:prSet/>
      <dgm:spPr/>
      <dgm:t>
        <a:bodyPr/>
        <a:lstStyle/>
        <a:p>
          <a:pPr algn="just"/>
          <a:endParaRPr lang="zh-TW" altLang="en-US" sz="2400"/>
        </a:p>
      </dgm:t>
    </dgm:pt>
    <dgm:pt modelId="{28CCA529-05E5-4B73-9F01-863D19778CEB}">
      <dgm:prSet custT="1"/>
      <dgm:spPr/>
      <dgm:t>
        <a:bodyPr/>
        <a:lstStyle/>
        <a:p>
          <a:pPr algn="just"/>
          <a:r>
            <a:rPr lang="zh-TW" altLang="en-US" sz="2400"/>
            <a:t>進行第二次電子郵件的識別任務</a:t>
          </a:r>
          <a:endParaRPr lang="zh-TW" altLang="en-US" sz="2400" dirty="0"/>
        </a:p>
      </dgm:t>
    </dgm:pt>
    <dgm:pt modelId="{196F1398-058C-4ED6-91DD-46663AB5EFA4}" type="parTrans" cxnId="{3182A2BD-119E-4A32-8305-96160FEF43F5}">
      <dgm:prSet/>
      <dgm:spPr/>
      <dgm:t>
        <a:bodyPr/>
        <a:lstStyle/>
        <a:p>
          <a:pPr algn="just"/>
          <a:endParaRPr lang="zh-TW" altLang="en-US" sz="2400"/>
        </a:p>
      </dgm:t>
    </dgm:pt>
    <dgm:pt modelId="{11EF48F3-0007-4417-91D9-3E1A0D50E6A7}" type="sibTrans" cxnId="{3182A2BD-119E-4A32-8305-96160FEF43F5}">
      <dgm:prSet/>
      <dgm:spPr/>
      <dgm:t>
        <a:bodyPr/>
        <a:lstStyle/>
        <a:p>
          <a:pPr algn="just"/>
          <a:endParaRPr lang="zh-TW" altLang="en-US" sz="2400"/>
        </a:p>
      </dgm:t>
    </dgm:pt>
    <dgm:pt modelId="{464975E3-9C93-4DFB-A4FC-7F9DEC436C7E}" type="pres">
      <dgm:prSet presAssocID="{AFB5C909-0CDA-4261-83CC-72EF59F0792C}" presName="Name0" presStyleCnt="0">
        <dgm:presLayoutVars>
          <dgm:dir/>
          <dgm:animLvl val="lvl"/>
          <dgm:resizeHandles val="exact"/>
        </dgm:presLayoutVars>
      </dgm:prSet>
      <dgm:spPr/>
    </dgm:pt>
    <dgm:pt modelId="{CDE14F7C-126C-4CC6-A064-19193B8F2DC6}" type="pres">
      <dgm:prSet presAssocID="{50D1FFFD-185E-47AE-A03E-78E71D3016C7}" presName="boxAndChildren" presStyleCnt="0"/>
      <dgm:spPr/>
    </dgm:pt>
    <dgm:pt modelId="{50AF06EE-4492-41E9-A886-ECC9259127E0}" type="pres">
      <dgm:prSet presAssocID="{50D1FFFD-185E-47AE-A03E-78E71D3016C7}" presName="parentTextBox" presStyleLbl="node1" presStyleIdx="0" presStyleCnt="10"/>
      <dgm:spPr/>
    </dgm:pt>
    <dgm:pt modelId="{C7536147-594A-4BA4-A4F9-55AA68649B17}" type="pres">
      <dgm:prSet presAssocID="{11EF48F3-0007-4417-91D9-3E1A0D50E6A7}" presName="sp" presStyleCnt="0"/>
      <dgm:spPr/>
    </dgm:pt>
    <dgm:pt modelId="{60787CF2-BC68-4365-9422-005904F43E0A}" type="pres">
      <dgm:prSet presAssocID="{28CCA529-05E5-4B73-9F01-863D19778CEB}" presName="arrowAndChildren" presStyleCnt="0"/>
      <dgm:spPr/>
    </dgm:pt>
    <dgm:pt modelId="{C1EFE2A8-0FAF-4291-AEE7-D404F71CAAF9}" type="pres">
      <dgm:prSet presAssocID="{28CCA529-05E5-4B73-9F01-863D19778CEB}" presName="parentTextArrow" presStyleLbl="node1" presStyleIdx="1" presStyleCnt="10"/>
      <dgm:spPr/>
    </dgm:pt>
    <dgm:pt modelId="{0BDC8A24-C2C5-4D66-B111-32051BC9C5D0}" type="pres">
      <dgm:prSet presAssocID="{D8B9F36A-BE2A-4712-8189-E5D932678A2E}" presName="sp" presStyleCnt="0"/>
      <dgm:spPr/>
    </dgm:pt>
    <dgm:pt modelId="{78163EB3-2FC8-422D-A542-61B130F41375}" type="pres">
      <dgm:prSet presAssocID="{F6E8E9FA-614D-440A-84F0-9E3B7D1A0ED7}" presName="arrowAndChildren" presStyleCnt="0"/>
      <dgm:spPr/>
    </dgm:pt>
    <dgm:pt modelId="{68B85B2C-8C33-4C1D-942D-BF11D88B6C1C}" type="pres">
      <dgm:prSet presAssocID="{F6E8E9FA-614D-440A-84F0-9E3B7D1A0ED7}" presName="parentTextArrow" presStyleLbl="node1" presStyleIdx="2" presStyleCnt="10"/>
      <dgm:spPr/>
    </dgm:pt>
    <dgm:pt modelId="{38E8BD00-95D2-44D6-A293-667A9671F500}" type="pres">
      <dgm:prSet presAssocID="{C41CC1B1-355A-4BCE-86BD-06413470AA5B}" presName="sp" presStyleCnt="0"/>
      <dgm:spPr/>
    </dgm:pt>
    <dgm:pt modelId="{CD7075BA-E56A-4175-BE84-4F6BA4B1EAD0}" type="pres">
      <dgm:prSet presAssocID="{87C48A48-EB28-4853-AB62-829E021A4571}" presName="arrowAndChildren" presStyleCnt="0"/>
      <dgm:spPr/>
    </dgm:pt>
    <dgm:pt modelId="{235A2668-A05D-4CD4-B76C-02C91BDD68C2}" type="pres">
      <dgm:prSet presAssocID="{87C48A48-EB28-4853-AB62-829E021A4571}" presName="parentTextArrow" presStyleLbl="node1" presStyleIdx="3" presStyleCnt="10"/>
      <dgm:spPr/>
    </dgm:pt>
    <dgm:pt modelId="{47C1BEF1-C11D-42C3-B7C5-D9F1F665CD8D}" type="pres">
      <dgm:prSet presAssocID="{5522EEC8-0E54-4B44-9E3B-2CAA596033E2}" presName="sp" presStyleCnt="0"/>
      <dgm:spPr/>
    </dgm:pt>
    <dgm:pt modelId="{C6FDF6DF-7505-409B-8380-E0116BE44688}" type="pres">
      <dgm:prSet presAssocID="{47663B55-93DF-4758-BD2E-037E1509F0F5}" presName="arrowAndChildren" presStyleCnt="0"/>
      <dgm:spPr/>
    </dgm:pt>
    <dgm:pt modelId="{8580995B-3FB4-414B-B3F4-13E9574E687C}" type="pres">
      <dgm:prSet presAssocID="{47663B55-93DF-4758-BD2E-037E1509F0F5}" presName="parentTextArrow" presStyleLbl="node1" presStyleIdx="4" presStyleCnt="10"/>
      <dgm:spPr/>
    </dgm:pt>
    <dgm:pt modelId="{5A648674-CA1C-4F35-B7C5-C12709487ABB}" type="pres">
      <dgm:prSet presAssocID="{0107F0EC-C58C-48DB-BE2F-21E085D05A64}" presName="sp" presStyleCnt="0"/>
      <dgm:spPr/>
    </dgm:pt>
    <dgm:pt modelId="{5F76BCE7-F60D-4E99-8887-F1C1AAE01C55}" type="pres">
      <dgm:prSet presAssocID="{67C5141F-DB23-4837-B6A2-30E9FF159FF7}" presName="arrowAndChildren" presStyleCnt="0"/>
      <dgm:spPr/>
    </dgm:pt>
    <dgm:pt modelId="{1D70B41A-70D5-4373-8D3F-19F0B8205439}" type="pres">
      <dgm:prSet presAssocID="{67C5141F-DB23-4837-B6A2-30E9FF159FF7}" presName="parentTextArrow" presStyleLbl="node1" presStyleIdx="5" presStyleCnt="10"/>
      <dgm:spPr/>
    </dgm:pt>
    <dgm:pt modelId="{3FA9531E-09DF-41CD-9BB2-5709435AA0B1}" type="pres">
      <dgm:prSet presAssocID="{3E07CE04-D5A8-4335-9E23-E31E81F8258D}" presName="sp" presStyleCnt="0"/>
      <dgm:spPr/>
    </dgm:pt>
    <dgm:pt modelId="{99A9AA9C-F5B0-4E93-A2E7-570AB2CCFEF3}" type="pres">
      <dgm:prSet presAssocID="{44BAD52F-E351-4246-9A4A-FBA34E0AF7B8}" presName="arrowAndChildren" presStyleCnt="0"/>
      <dgm:spPr/>
    </dgm:pt>
    <dgm:pt modelId="{471B9A3F-8C71-4193-ACE5-0A9AEBEB4266}" type="pres">
      <dgm:prSet presAssocID="{44BAD52F-E351-4246-9A4A-FBA34E0AF7B8}" presName="parentTextArrow" presStyleLbl="node1" presStyleIdx="6" presStyleCnt="10"/>
      <dgm:spPr/>
    </dgm:pt>
    <dgm:pt modelId="{B55EEAAE-E460-4654-B6BF-39D63AE4C4ED}" type="pres">
      <dgm:prSet presAssocID="{922FC08B-2AFF-43FD-93D3-FCFE2CE83005}" presName="sp" presStyleCnt="0"/>
      <dgm:spPr/>
    </dgm:pt>
    <dgm:pt modelId="{9E383BC0-BF3B-4585-8C91-1C93492EB7E8}" type="pres">
      <dgm:prSet presAssocID="{9EE317A9-CCD5-477E-849C-1EC4538A3C04}" presName="arrowAndChildren" presStyleCnt="0"/>
      <dgm:spPr/>
    </dgm:pt>
    <dgm:pt modelId="{084C1F05-8CD9-4738-9008-A20469E732F0}" type="pres">
      <dgm:prSet presAssocID="{9EE317A9-CCD5-477E-849C-1EC4538A3C04}" presName="parentTextArrow" presStyleLbl="node1" presStyleIdx="7" presStyleCnt="10"/>
      <dgm:spPr/>
    </dgm:pt>
    <dgm:pt modelId="{4A23C6E6-E972-448F-9B96-99BDD74BDA3C}" type="pres">
      <dgm:prSet presAssocID="{9BB9CD0A-1EA9-48DC-9690-35AD914B3F5F}" presName="sp" presStyleCnt="0"/>
      <dgm:spPr/>
    </dgm:pt>
    <dgm:pt modelId="{740EC517-4C66-4CBB-A822-9728E9DAF36D}" type="pres">
      <dgm:prSet presAssocID="{96F87E31-D0EA-491F-9D5E-ACB5DB2F04C3}" presName="arrowAndChildren" presStyleCnt="0"/>
      <dgm:spPr/>
    </dgm:pt>
    <dgm:pt modelId="{52DF1F8E-D44B-4C3C-AABD-99DF3A74AE99}" type="pres">
      <dgm:prSet presAssocID="{96F87E31-D0EA-491F-9D5E-ACB5DB2F04C3}" presName="parentTextArrow" presStyleLbl="node1" presStyleIdx="8" presStyleCnt="10"/>
      <dgm:spPr/>
    </dgm:pt>
    <dgm:pt modelId="{A85A6A3A-C558-4083-AB36-0516956A7914}" type="pres">
      <dgm:prSet presAssocID="{FC15AA88-5E42-4C3D-84A7-C8BD1C5C007F}" presName="sp" presStyleCnt="0"/>
      <dgm:spPr/>
    </dgm:pt>
    <dgm:pt modelId="{8CE4924C-E1C8-401A-A467-7DB2F04C5081}" type="pres">
      <dgm:prSet presAssocID="{C63762DA-0BD9-40F0-9C8D-0E718FE168A6}" presName="arrowAndChildren" presStyleCnt="0"/>
      <dgm:spPr/>
    </dgm:pt>
    <dgm:pt modelId="{D9F3FDEF-AD42-4864-8705-EFF97C7322E8}" type="pres">
      <dgm:prSet presAssocID="{C63762DA-0BD9-40F0-9C8D-0E718FE168A6}" presName="parentTextArrow" presStyleLbl="node1" presStyleIdx="9" presStyleCnt="10"/>
      <dgm:spPr/>
    </dgm:pt>
  </dgm:ptLst>
  <dgm:cxnLst>
    <dgm:cxn modelId="{8D859D1B-1B9B-4A3D-BAD8-23E021B5CC60}" type="presOf" srcId="{47663B55-93DF-4758-BD2E-037E1509F0F5}" destId="{8580995B-3FB4-414B-B3F4-13E9574E687C}" srcOrd="0" destOrd="0" presId="urn:microsoft.com/office/officeart/2005/8/layout/process4"/>
    <dgm:cxn modelId="{D3E80B2E-C2FE-4DE4-AB35-29880FF4216B}" srcId="{AFB5C909-0CDA-4261-83CC-72EF59F0792C}" destId="{C63762DA-0BD9-40F0-9C8D-0E718FE168A6}" srcOrd="0" destOrd="0" parTransId="{31695901-64D6-44F8-BC86-82E7FEA329BC}" sibTransId="{FC15AA88-5E42-4C3D-84A7-C8BD1C5C007F}"/>
    <dgm:cxn modelId="{54E8D131-621D-44F7-A101-9F3E74062248}" type="presOf" srcId="{28CCA529-05E5-4B73-9F01-863D19778CEB}" destId="{C1EFE2A8-0FAF-4291-AEE7-D404F71CAAF9}" srcOrd="0" destOrd="0" presId="urn:microsoft.com/office/officeart/2005/8/layout/process4"/>
    <dgm:cxn modelId="{9F5C2032-61CE-421F-9306-A0C5CDAEB2AC}" type="presOf" srcId="{9EE317A9-CCD5-477E-849C-1EC4538A3C04}" destId="{084C1F05-8CD9-4738-9008-A20469E732F0}" srcOrd="0" destOrd="0" presId="urn:microsoft.com/office/officeart/2005/8/layout/process4"/>
    <dgm:cxn modelId="{D3194333-4D4A-4234-8BE3-A7B3FDF07195}" srcId="{AFB5C909-0CDA-4261-83CC-72EF59F0792C}" destId="{47663B55-93DF-4758-BD2E-037E1509F0F5}" srcOrd="5" destOrd="0" parTransId="{7F034DD2-9F39-4CE3-9D38-67520F748C03}" sibTransId="{5522EEC8-0E54-4B44-9E3B-2CAA596033E2}"/>
    <dgm:cxn modelId="{A65F5944-3E55-4EDA-9D9D-FD76390B3EEC}" srcId="{AFB5C909-0CDA-4261-83CC-72EF59F0792C}" destId="{9EE317A9-CCD5-477E-849C-1EC4538A3C04}" srcOrd="2" destOrd="0" parTransId="{5ECD05BC-4346-4D36-9D95-E1BD37964572}" sibTransId="{922FC08B-2AFF-43FD-93D3-FCFE2CE83005}"/>
    <dgm:cxn modelId="{06748A6C-C974-42C4-ADD1-0990F68EF326}" type="presOf" srcId="{67C5141F-DB23-4837-B6A2-30E9FF159FF7}" destId="{1D70B41A-70D5-4373-8D3F-19F0B8205439}" srcOrd="0" destOrd="0" presId="urn:microsoft.com/office/officeart/2005/8/layout/process4"/>
    <dgm:cxn modelId="{4042E883-A037-420B-8660-A7A27E833E02}" type="presOf" srcId="{AFB5C909-0CDA-4261-83CC-72EF59F0792C}" destId="{464975E3-9C93-4DFB-A4FC-7F9DEC436C7E}" srcOrd="0" destOrd="0" presId="urn:microsoft.com/office/officeart/2005/8/layout/process4"/>
    <dgm:cxn modelId="{F9FED88B-5D54-47BB-9C40-E734CD8397D9}" srcId="{AFB5C909-0CDA-4261-83CC-72EF59F0792C}" destId="{44BAD52F-E351-4246-9A4A-FBA34E0AF7B8}" srcOrd="3" destOrd="0" parTransId="{877FA65F-A4F5-45E1-B787-2D7E99E747E1}" sibTransId="{3E07CE04-D5A8-4335-9E23-E31E81F8258D}"/>
    <dgm:cxn modelId="{D479D190-FDB4-4C72-9CBC-5037E17A575D}" type="presOf" srcId="{87C48A48-EB28-4853-AB62-829E021A4571}" destId="{235A2668-A05D-4CD4-B76C-02C91BDD68C2}" srcOrd="0" destOrd="0" presId="urn:microsoft.com/office/officeart/2005/8/layout/process4"/>
    <dgm:cxn modelId="{7B1DCFA0-49CA-4C24-A151-DC82F21807D5}" srcId="{AFB5C909-0CDA-4261-83CC-72EF59F0792C}" destId="{67C5141F-DB23-4837-B6A2-30E9FF159FF7}" srcOrd="4" destOrd="0" parTransId="{C689B756-BC0B-4F4D-B40E-41495B99ED80}" sibTransId="{0107F0EC-C58C-48DB-BE2F-21E085D05A64}"/>
    <dgm:cxn modelId="{6AB766AF-2FDF-4EC0-B560-336E776628AB}" srcId="{AFB5C909-0CDA-4261-83CC-72EF59F0792C}" destId="{96F87E31-D0EA-491F-9D5E-ACB5DB2F04C3}" srcOrd="1" destOrd="0" parTransId="{742D73C7-37EE-4E5F-9065-903D95538B59}" sibTransId="{9BB9CD0A-1EA9-48DC-9690-35AD914B3F5F}"/>
    <dgm:cxn modelId="{3182A2BD-119E-4A32-8305-96160FEF43F5}" srcId="{AFB5C909-0CDA-4261-83CC-72EF59F0792C}" destId="{28CCA529-05E5-4B73-9F01-863D19778CEB}" srcOrd="8" destOrd="0" parTransId="{196F1398-058C-4ED6-91DD-46663AB5EFA4}" sibTransId="{11EF48F3-0007-4417-91D9-3E1A0D50E6A7}"/>
    <dgm:cxn modelId="{88BB6FC0-2086-4008-962B-57FFDD544F60}" type="presOf" srcId="{F6E8E9FA-614D-440A-84F0-9E3B7D1A0ED7}" destId="{68B85B2C-8C33-4C1D-942D-BF11D88B6C1C}" srcOrd="0" destOrd="0" presId="urn:microsoft.com/office/officeart/2005/8/layout/process4"/>
    <dgm:cxn modelId="{521C1BD1-D59F-489B-908E-06724A599037}" srcId="{AFB5C909-0CDA-4261-83CC-72EF59F0792C}" destId="{50D1FFFD-185E-47AE-A03E-78E71D3016C7}" srcOrd="9" destOrd="0" parTransId="{93E35D2E-21DB-4F83-BAED-F51B3C0817E9}" sibTransId="{958E2EBC-F357-4D8D-A088-31DDDECDFD45}"/>
    <dgm:cxn modelId="{09A2B8D6-78E9-4F29-9E75-550AA9BB0854}" type="presOf" srcId="{50D1FFFD-185E-47AE-A03E-78E71D3016C7}" destId="{50AF06EE-4492-41E9-A886-ECC9259127E0}" srcOrd="0" destOrd="0" presId="urn:microsoft.com/office/officeart/2005/8/layout/process4"/>
    <dgm:cxn modelId="{CC1060D9-444F-4094-AF65-1F328ED24F0A}" srcId="{AFB5C909-0CDA-4261-83CC-72EF59F0792C}" destId="{87C48A48-EB28-4853-AB62-829E021A4571}" srcOrd="6" destOrd="0" parTransId="{05832740-FC63-4980-A78E-9CE2F35AF848}" sibTransId="{C41CC1B1-355A-4BCE-86BD-06413470AA5B}"/>
    <dgm:cxn modelId="{6DB07EE8-8DFE-4BFD-BE54-86514D610749}" srcId="{AFB5C909-0CDA-4261-83CC-72EF59F0792C}" destId="{F6E8E9FA-614D-440A-84F0-9E3B7D1A0ED7}" srcOrd="7" destOrd="0" parTransId="{FFBCA713-6993-47CE-A1F7-A9684ABD3644}" sibTransId="{D8B9F36A-BE2A-4712-8189-E5D932678A2E}"/>
    <dgm:cxn modelId="{E86F0DEE-FBCA-4796-B141-81111C54C9AD}" type="presOf" srcId="{C63762DA-0BD9-40F0-9C8D-0E718FE168A6}" destId="{D9F3FDEF-AD42-4864-8705-EFF97C7322E8}" srcOrd="0" destOrd="0" presId="urn:microsoft.com/office/officeart/2005/8/layout/process4"/>
    <dgm:cxn modelId="{16F1CBF6-2852-475E-8C25-A1E080B1C319}" type="presOf" srcId="{96F87E31-D0EA-491F-9D5E-ACB5DB2F04C3}" destId="{52DF1F8E-D44B-4C3C-AABD-99DF3A74AE99}" srcOrd="0" destOrd="0" presId="urn:microsoft.com/office/officeart/2005/8/layout/process4"/>
    <dgm:cxn modelId="{102AC6F8-BCDF-4FC6-9C75-1655EC2148FB}" type="presOf" srcId="{44BAD52F-E351-4246-9A4A-FBA34E0AF7B8}" destId="{471B9A3F-8C71-4193-ACE5-0A9AEBEB4266}" srcOrd="0" destOrd="0" presId="urn:microsoft.com/office/officeart/2005/8/layout/process4"/>
    <dgm:cxn modelId="{84A79983-F2A0-443E-8D97-0F1A5FAB5ACB}" type="presParOf" srcId="{464975E3-9C93-4DFB-A4FC-7F9DEC436C7E}" destId="{CDE14F7C-126C-4CC6-A064-19193B8F2DC6}" srcOrd="0" destOrd="0" presId="urn:microsoft.com/office/officeart/2005/8/layout/process4"/>
    <dgm:cxn modelId="{318011A2-4D05-42BC-BA6B-A449360991DB}" type="presParOf" srcId="{CDE14F7C-126C-4CC6-A064-19193B8F2DC6}" destId="{50AF06EE-4492-41E9-A886-ECC9259127E0}" srcOrd="0" destOrd="0" presId="urn:microsoft.com/office/officeart/2005/8/layout/process4"/>
    <dgm:cxn modelId="{3314DA3B-385B-47A4-A096-001A3A0B74DA}" type="presParOf" srcId="{464975E3-9C93-4DFB-A4FC-7F9DEC436C7E}" destId="{C7536147-594A-4BA4-A4F9-55AA68649B17}" srcOrd="1" destOrd="0" presId="urn:microsoft.com/office/officeart/2005/8/layout/process4"/>
    <dgm:cxn modelId="{728AEF3F-38F5-47E3-AD39-487AF96382B7}" type="presParOf" srcId="{464975E3-9C93-4DFB-A4FC-7F9DEC436C7E}" destId="{60787CF2-BC68-4365-9422-005904F43E0A}" srcOrd="2" destOrd="0" presId="urn:microsoft.com/office/officeart/2005/8/layout/process4"/>
    <dgm:cxn modelId="{E986140B-B870-42FF-AE7E-8DE2681FFA02}" type="presParOf" srcId="{60787CF2-BC68-4365-9422-005904F43E0A}" destId="{C1EFE2A8-0FAF-4291-AEE7-D404F71CAAF9}" srcOrd="0" destOrd="0" presId="urn:microsoft.com/office/officeart/2005/8/layout/process4"/>
    <dgm:cxn modelId="{988D579C-31D8-4DBE-BCD7-62D4104ECB56}" type="presParOf" srcId="{464975E3-9C93-4DFB-A4FC-7F9DEC436C7E}" destId="{0BDC8A24-C2C5-4D66-B111-32051BC9C5D0}" srcOrd="3" destOrd="0" presId="urn:microsoft.com/office/officeart/2005/8/layout/process4"/>
    <dgm:cxn modelId="{4E07F5DC-7BB8-4BE1-A966-174831058941}" type="presParOf" srcId="{464975E3-9C93-4DFB-A4FC-7F9DEC436C7E}" destId="{78163EB3-2FC8-422D-A542-61B130F41375}" srcOrd="4" destOrd="0" presId="urn:microsoft.com/office/officeart/2005/8/layout/process4"/>
    <dgm:cxn modelId="{ED1B35C5-CB47-4BAA-BF83-6DF2140A8894}" type="presParOf" srcId="{78163EB3-2FC8-422D-A542-61B130F41375}" destId="{68B85B2C-8C33-4C1D-942D-BF11D88B6C1C}" srcOrd="0" destOrd="0" presId="urn:microsoft.com/office/officeart/2005/8/layout/process4"/>
    <dgm:cxn modelId="{CB739C61-C6A5-4C89-9220-24F0B15FA65E}" type="presParOf" srcId="{464975E3-9C93-4DFB-A4FC-7F9DEC436C7E}" destId="{38E8BD00-95D2-44D6-A293-667A9671F500}" srcOrd="5" destOrd="0" presId="urn:microsoft.com/office/officeart/2005/8/layout/process4"/>
    <dgm:cxn modelId="{975ADAB4-2436-4564-BF6C-31A5202C7486}" type="presParOf" srcId="{464975E3-9C93-4DFB-A4FC-7F9DEC436C7E}" destId="{CD7075BA-E56A-4175-BE84-4F6BA4B1EAD0}" srcOrd="6" destOrd="0" presId="urn:microsoft.com/office/officeart/2005/8/layout/process4"/>
    <dgm:cxn modelId="{A70CE61C-638D-4E8A-9157-1BBCC7813A6D}" type="presParOf" srcId="{CD7075BA-E56A-4175-BE84-4F6BA4B1EAD0}" destId="{235A2668-A05D-4CD4-B76C-02C91BDD68C2}" srcOrd="0" destOrd="0" presId="urn:microsoft.com/office/officeart/2005/8/layout/process4"/>
    <dgm:cxn modelId="{F7C899DC-19A8-401C-A1EE-B48DF96FE16E}" type="presParOf" srcId="{464975E3-9C93-4DFB-A4FC-7F9DEC436C7E}" destId="{47C1BEF1-C11D-42C3-B7C5-D9F1F665CD8D}" srcOrd="7" destOrd="0" presId="urn:microsoft.com/office/officeart/2005/8/layout/process4"/>
    <dgm:cxn modelId="{FFD49CC2-D0C9-40A1-AB33-0BBA6A629B19}" type="presParOf" srcId="{464975E3-9C93-4DFB-A4FC-7F9DEC436C7E}" destId="{C6FDF6DF-7505-409B-8380-E0116BE44688}" srcOrd="8" destOrd="0" presId="urn:microsoft.com/office/officeart/2005/8/layout/process4"/>
    <dgm:cxn modelId="{26CB3C20-1406-4CBF-9AD9-B80843577349}" type="presParOf" srcId="{C6FDF6DF-7505-409B-8380-E0116BE44688}" destId="{8580995B-3FB4-414B-B3F4-13E9574E687C}" srcOrd="0" destOrd="0" presId="urn:microsoft.com/office/officeart/2005/8/layout/process4"/>
    <dgm:cxn modelId="{24F29D20-F482-4166-B899-D70C077131ED}" type="presParOf" srcId="{464975E3-9C93-4DFB-A4FC-7F9DEC436C7E}" destId="{5A648674-CA1C-4F35-B7C5-C12709487ABB}" srcOrd="9" destOrd="0" presId="urn:microsoft.com/office/officeart/2005/8/layout/process4"/>
    <dgm:cxn modelId="{C393E53D-95AD-4E3C-BCC0-C5C37A42290D}" type="presParOf" srcId="{464975E3-9C93-4DFB-A4FC-7F9DEC436C7E}" destId="{5F76BCE7-F60D-4E99-8887-F1C1AAE01C55}" srcOrd="10" destOrd="0" presId="urn:microsoft.com/office/officeart/2005/8/layout/process4"/>
    <dgm:cxn modelId="{18203D25-FF5D-47D9-A849-91E1EEA8693F}" type="presParOf" srcId="{5F76BCE7-F60D-4E99-8887-F1C1AAE01C55}" destId="{1D70B41A-70D5-4373-8D3F-19F0B8205439}" srcOrd="0" destOrd="0" presId="urn:microsoft.com/office/officeart/2005/8/layout/process4"/>
    <dgm:cxn modelId="{17CB139D-E238-42A4-A2B2-00190B8D789E}" type="presParOf" srcId="{464975E3-9C93-4DFB-A4FC-7F9DEC436C7E}" destId="{3FA9531E-09DF-41CD-9BB2-5709435AA0B1}" srcOrd="11" destOrd="0" presId="urn:microsoft.com/office/officeart/2005/8/layout/process4"/>
    <dgm:cxn modelId="{C46CBD6B-4ACA-4A21-A7A3-1654945F49B1}" type="presParOf" srcId="{464975E3-9C93-4DFB-A4FC-7F9DEC436C7E}" destId="{99A9AA9C-F5B0-4E93-A2E7-570AB2CCFEF3}" srcOrd="12" destOrd="0" presId="urn:microsoft.com/office/officeart/2005/8/layout/process4"/>
    <dgm:cxn modelId="{FA138FC5-AC5A-47C8-8A88-143574BED79F}" type="presParOf" srcId="{99A9AA9C-F5B0-4E93-A2E7-570AB2CCFEF3}" destId="{471B9A3F-8C71-4193-ACE5-0A9AEBEB4266}" srcOrd="0" destOrd="0" presId="urn:microsoft.com/office/officeart/2005/8/layout/process4"/>
    <dgm:cxn modelId="{99010356-D6B6-4C73-85A9-D05B50E63AE8}" type="presParOf" srcId="{464975E3-9C93-4DFB-A4FC-7F9DEC436C7E}" destId="{B55EEAAE-E460-4654-B6BF-39D63AE4C4ED}" srcOrd="13" destOrd="0" presId="urn:microsoft.com/office/officeart/2005/8/layout/process4"/>
    <dgm:cxn modelId="{51D0186B-7C61-40D8-AF4D-AEB134A516B4}" type="presParOf" srcId="{464975E3-9C93-4DFB-A4FC-7F9DEC436C7E}" destId="{9E383BC0-BF3B-4585-8C91-1C93492EB7E8}" srcOrd="14" destOrd="0" presId="urn:microsoft.com/office/officeart/2005/8/layout/process4"/>
    <dgm:cxn modelId="{08ED53F1-B591-4CFD-827A-4A9497274E06}" type="presParOf" srcId="{9E383BC0-BF3B-4585-8C91-1C93492EB7E8}" destId="{084C1F05-8CD9-4738-9008-A20469E732F0}" srcOrd="0" destOrd="0" presId="urn:microsoft.com/office/officeart/2005/8/layout/process4"/>
    <dgm:cxn modelId="{4E7A47C8-E558-4047-A27F-6FE56944428B}" type="presParOf" srcId="{464975E3-9C93-4DFB-A4FC-7F9DEC436C7E}" destId="{4A23C6E6-E972-448F-9B96-99BDD74BDA3C}" srcOrd="15" destOrd="0" presId="urn:microsoft.com/office/officeart/2005/8/layout/process4"/>
    <dgm:cxn modelId="{05300090-0FF4-4656-AE30-3BC2A59F4B1A}" type="presParOf" srcId="{464975E3-9C93-4DFB-A4FC-7F9DEC436C7E}" destId="{740EC517-4C66-4CBB-A822-9728E9DAF36D}" srcOrd="16" destOrd="0" presId="urn:microsoft.com/office/officeart/2005/8/layout/process4"/>
    <dgm:cxn modelId="{D7DFB2BD-EC7B-47F2-AAAA-E04E2209CB60}" type="presParOf" srcId="{740EC517-4C66-4CBB-A822-9728E9DAF36D}" destId="{52DF1F8E-D44B-4C3C-AABD-99DF3A74AE99}" srcOrd="0" destOrd="0" presId="urn:microsoft.com/office/officeart/2005/8/layout/process4"/>
    <dgm:cxn modelId="{1750C6B2-6621-44CE-9DE1-457005C3794A}" type="presParOf" srcId="{464975E3-9C93-4DFB-A4FC-7F9DEC436C7E}" destId="{A85A6A3A-C558-4083-AB36-0516956A7914}" srcOrd="17" destOrd="0" presId="urn:microsoft.com/office/officeart/2005/8/layout/process4"/>
    <dgm:cxn modelId="{C25ED178-D912-4C62-9FA1-28DBCD359541}" type="presParOf" srcId="{464975E3-9C93-4DFB-A4FC-7F9DEC436C7E}" destId="{8CE4924C-E1C8-401A-A467-7DB2F04C5081}" srcOrd="18" destOrd="0" presId="urn:microsoft.com/office/officeart/2005/8/layout/process4"/>
    <dgm:cxn modelId="{9261CD9A-8618-4355-888D-710B3E693C7C}" type="presParOf" srcId="{8CE4924C-E1C8-401A-A467-7DB2F04C5081}" destId="{D9F3FDEF-AD42-4864-8705-EFF97C7322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F06EE-4492-41E9-A886-ECC9259127E0}">
      <dsp:nvSpPr>
        <dsp:cNvPr id="0" name=""/>
        <dsp:cNvSpPr/>
      </dsp:nvSpPr>
      <dsp:spPr>
        <a:xfrm>
          <a:off x="0" y="5897493"/>
          <a:ext cx="5724143" cy="43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填寫參與者對電子郵件類型的熟悉程度</a:t>
          </a:r>
        </a:p>
      </dsp:txBody>
      <dsp:txXfrm>
        <a:off x="0" y="5897493"/>
        <a:ext cx="5724143" cy="430248"/>
      </dsp:txXfrm>
    </dsp:sp>
    <dsp:sp modelId="{C1EFE2A8-0FAF-4291-AEE7-D404F71CAAF9}">
      <dsp:nvSpPr>
        <dsp:cNvPr id="0" name=""/>
        <dsp:cNvSpPr/>
      </dsp:nvSpPr>
      <dsp:spPr>
        <a:xfrm rot="10800000">
          <a:off x="0" y="5242225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進行第二次電子郵件的識別任務</a:t>
          </a:r>
          <a:endParaRPr lang="zh-TW" altLang="en-US" sz="2400" kern="1200" dirty="0"/>
        </a:p>
      </dsp:txBody>
      <dsp:txXfrm rot="10800000">
        <a:off x="0" y="5242225"/>
        <a:ext cx="5724143" cy="429967"/>
      </dsp:txXfrm>
    </dsp:sp>
    <dsp:sp modelId="{68B85B2C-8C33-4C1D-942D-BF11D88B6C1C}">
      <dsp:nvSpPr>
        <dsp:cNvPr id="0" name=""/>
        <dsp:cNvSpPr/>
      </dsp:nvSpPr>
      <dsp:spPr>
        <a:xfrm rot="10800000">
          <a:off x="0" y="4586956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眼動儀校準</a:t>
          </a:r>
          <a:endParaRPr lang="zh-TW" altLang="en-US" sz="2400" kern="1200" dirty="0"/>
        </a:p>
      </dsp:txBody>
      <dsp:txXfrm rot="10800000">
        <a:off x="0" y="4586956"/>
        <a:ext cx="5724143" cy="429967"/>
      </dsp:txXfrm>
    </dsp:sp>
    <dsp:sp modelId="{235A2668-A05D-4CD4-B76C-02C91BDD68C2}">
      <dsp:nvSpPr>
        <dsp:cNvPr id="0" name=""/>
        <dsp:cNvSpPr/>
      </dsp:nvSpPr>
      <dsp:spPr>
        <a:xfrm rot="10800000">
          <a:off x="0" y="3931688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休息</a:t>
          </a:r>
          <a:r>
            <a:rPr lang="en-US" altLang="zh-TW" sz="2400" kern="1200"/>
            <a:t>2</a:t>
          </a:r>
          <a:r>
            <a:rPr lang="zh-TW" altLang="en-US" sz="2400" kern="1200"/>
            <a:t>分鐘</a:t>
          </a:r>
          <a:endParaRPr lang="zh-TW" altLang="en-US" sz="2400" kern="1200" dirty="0"/>
        </a:p>
      </dsp:txBody>
      <dsp:txXfrm rot="10800000">
        <a:off x="0" y="3931688"/>
        <a:ext cx="5724143" cy="429967"/>
      </dsp:txXfrm>
    </dsp:sp>
    <dsp:sp modelId="{8580995B-3FB4-414B-B3F4-13E9574E687C}">
      <dsp:nvSpPr>
        <dsp:cNvPr id="0" name=""/>
        <dsp:cNvSpPr/>
      </dsp:nvSpPr>
      <dsp:spPr>
        <a:xfrm rot="10800000">
          <a:off x="0" y="3276419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進行第一次電子郵件的識別任務</a:t>
          </a:r>
          <a:endParaRPr lang="zh-TW" altLang="en-US" sz="2400" kern="1200" dirty="0"/>
        </a:p>
      </dsp:txBody>
      <dsp:txXfrm rot="10800000">
        <a:off x="0" y="3276419"/>
        <a:ext cx="5724143" cy="429967"/>
      </dsp:txXfrm>
    </dsp:sp>
    <dsp:sp modelId="{1D70B41A-70D5-4373-8D3F-19F0B8205439}">
      <dsp:nvSpPr>
        <dsp:cNvPr id="0" name=""/>
        <dsp:cNvSpPr/>
      </dsp:nvSpPr>
      <dsp:spPr>
        <a:xfrm rot="10800000">
          <a:off x="0" y="2621151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填寫人口統計等問卷</a:t>
          </a:r>
          <a:endParaRPr lang="zh-TW" altLang="en-US" sz="2400" kern="1200" dirty="0"/>
        </a:p>
      </dsp:txBody>
      <dsp:txXfrm rot="10800000">
        <a:off x="0" y="2621151"/>
        <a:ext cx="5724143" cy="429967"/>
      </dsp:txXfrm>
    </dsp:sp>
    <dsp:sp modelId="{471B9A3F-8C71-4193-ACE5-0A9AEBEB4266}">
      <dsp:nvSpPr>
        <dsp:cNvPr id="0" name=""/>
        <dsp:cNvSpPr/>
      </dsp:nvSpPr>
      <dsp:spPr>
        <a:xfrm rot="10800000">
          <a:off x="0" y="1965883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眼動儀校準</a:t>
          </a:r>
          <a:endParaRPr lang="zh-TW" altLang="en-US" sz="2400" kern="1200" dirty="0"/>
        </a:p>
      </dsp:txBody>
      <dsp:txXfrm rot="10800000">
        <a:off x="0" y="1965883"/>
        <a:ext cx="5724143" cy="429967"/>
      </dsp:txXfrm>
    </dsp:sp>
    <dsp:sp modelId="{084C1F05-8CD9-4738-9008-A20469E732F0}">
      <dsp:nvSpPr>
        <dsp:cNvPr id="0" name=""/>
        <dsp:cNvSpPr/>
      </dsp:nvSpPr>
      <dsp:spPr>
        <a:xfrm rot="10800000">
          <a:off x="0" y="1310614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訓練參與者了解</a:t>
          </a:r>
          <a:r>
            <a:rPr lang="en-US" altLang="zh-TW" sz="2400" kern="1200"/>
            <a:t>8</a:t>
          </a:r>
          <a:r>
            <a:rPr lang="zh-TW" altLang="en-US" sz="2400" kern="1200"/>
            <a:t>種類型的電子郵件</a:t>
          </a:r>
          <a:endParaRPr lang="zh-TW" altLang="en-US" sz="2400" kern="1200" dirty="0"/>
        </a:p>
      </dsp:txBody>
      <dsp:txXfrm rot="10800000">
        <a:off x="0" y="1310614"/>
        <a:ext cx="5724143" cy="429967"/>
      </dsp:txXfrm>
    </dsp:sp>
    <dsp:sp modelId="{52DF1F8E-D44B-4C3C-AABD-99DF3A74AE99}">
      <dsp:nvSpPr>
        <dsp:cNvPr id="0" name=""/>
        <dsp:cNvSpPr/>
      </dsp:nvSpPr>
      <dsp:spPr>
        <a:xfrm rot="10800000">
          <a:off x="0" y="655346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/>
            <a:t>簽署同意書</a:t>
          </a:r>
          <a:endParaRPr lang="zh-TW" altLang="en-US" sz="2400" kern="1200" dirty="0"/>
        </a:p>
      </dsp:txBody>
      <dsp:txXfrm rot="10800000">
        <a:off x="0" y="655346"/>
        <a:ext cx="5724143" cy="429967"/>
      </dsp:txXfrm>
    </dsp:sp>
    <dsp:sp modelId="{D9F3FDEF-AD42-4864-8705-EFF97C7322E8}">
      <dsp:nvSpPr>
        <dsp:cNvPr id="0" name=""/>
        <dsp:cNvSpPr/>
      </dsp:nvSpPr>
      <dsp:spPr>
        <a:xfrm rot="10800000">
          <a:off x="0" y="77"/>
          <a:ext cx="5724143" cy="6617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/>
            <a:t>3</a:t>
          </a:r>
          <a:r>
            <a:rPr lang="zh-TW" altLang="en-US" sz="2400" kern="1200"/>
            <a:t>分鐘介紹、指導眼動儀</a:t>
          </a:r>
          <a:endParaRPr lang="zh-TW" altLang="en-US" sz="2400" kern="1200" dirty="0"/>
        </a:p>
      </dsp:txBody>
      <dsp:txXfrm rot="10800000">
        <a:off x="0" y="77"/>
        <a:ext cx="5724143" cy="42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21CDA-94DC-4845-A71C-16272FA69A76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9B55C-5573-4421-AF1D-567068EF6B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11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使用眼動儀來記錄識別電子郵件體裁類別的過程，其中發現了電子郵件的結構和內容特徵是識別類型的最佳方法，而不同的結構和特徵則產生了不同的掃視持續時間和掃視長度。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3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此研究將</a:t>
            </a:r>
            <a:r>
              <a:rPr lang="en-US" altLang="zh-TW" dirty="0"/>
              <a:t>Clark</a:t>
            </a:r>
            <a:r>
              <a:rPr lang="zh-TW" altLang="en-US" dirty="0"/>
              <a:t>等人</a:t>
            </a:r>
            <a:r>
              <a:rPr lang="en-US" altLang="zh-TW" dirty="0"/>
              <a:t>(2010)</a:t>
            </a:r>
            <a:r>
              <a:rPr lang="zh-TW" altLang="en-US" dirty="0"/>
              <a:t>的研究數據交叉引用，如平均注視時間等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443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(4x4</a:t>
            </a:r>
            <a:r>
              <a:rPr lang="zh-TW" altLang="en-US" dirty="0"/>
              <a:t>拉丁方格分配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將</a:t>
            </a:r>
            <a:r>
              <a:rPr lang="en-US" altLang="zh-TW" dirty="0"/>
              <a:t>8</a:t>
            </a:r>
            <a:r>
              <a:rPr lang="zh-TW" altLang="en-US" dirty="0"/>
              <a:t>種類別分成</a:t>
            </a:r>
            <a:r>
              <a:rPr lang="en-US" altLang="zh-TW" dirty="0"/>
              <a:t>44</a:t>
            </a:r>
            <a:r>
              <a:rPr lang="zh-TW" altLang="en-US" dirty="0"/>
              <a:t>是</a:t>
            </a:r>
            <a:r>
              <a:rPr lang="en-US" altLang="zh-TW" dirty="0"/>
              <a:t>1.</a:t>
            </a:r>
            <a:r>
              <a:rPr lang="zh-TW" altLang="en-US" dirty="0"/>
              <a:t>怕參與者記住類別能力有差異</a:t>
            </a:r>
            <a:r>
              <a:rPr lang="en-US" altLang="zh-TW" dirty="0"/>
              <a:t>2.</a:t>
            </a:r>
            <a:r>
              <a:rPr lang="zh-TW" altLang="en-US" dirty="0"/>
              <a:t>怕實驗時間一下子太長，使用設備會不舒服，所以分成兩個區塊，中間包含休息兩分鐘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34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Cfp</a:t>
            </a:r>
            <a:r>
              <a:rPr lang="zh-TW" altLang="en-US" dirty="0"/>
              <a:t>、</a:t>
            </a:r>
            <a:r>
              <a:rPr lang="en-US" altLang="zh-TW" dirty="0" err="1"/>
              <a:t>Cin</a:t>
            </a:r>
            <a:r>
              <a:rPr lang="zh-TW" altLang="en-US" dirty="0"/>
              <a:t>、</a:t>
            </a:r>
            <a:r>
              <a:rPr lang="en-US" altLang="zh-TW" dirty="0" err="1"/>
              <a:t>Spm</a:t>
            </a:r>
            <a:r>
              <a:rPr lang="zh-TW" altLang="en-US" dirty="0"/>
              <a:t>、</a:t>
            </a:r>
            <a:r>
              <a:rPr lang="en-US" altLang="zh-TW" dirty="0"/>
              <a:t>NL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err="1"/>
              <a:t>Cfp</a:t>
            </a:r>
            <a:r>
              <a:rPr lang="zh-TW" altLang="en-US" dirty="0"/>
              <a:t>、</a:t>
            </a:r>
            <a:r>
              <a:rPr lang="en-US" altLang="zh-TW" dirty="0" err="1"/>
              <a:t>Cin</a:t>
            </a:r>
            <a:r>
              <a:rPr lang="zh-TW" altLang="en-US" dirty="0"/>
              <a:t>、</a:t>
            </a:r>
            <a:r>
              <a:rPr lang="en-US" altLang="zh-TW" dirty="0" err="1"/>
              <a:t>Spm</a:t>
            </a:r>
            <a:r>
              <a:rPr lang="zh-TW" altLang="en-US" dirty="0"/>
              <a:t>、</a:t>
            </a:r>
            <a:r>
              <a:rPr lang="en-US" altLang="zh-TW" dirty="0"/>
              <a:t>NL</a:t>
            </a:r>
            <a:endParaRPr lang="zh-TW" altLang="en-US" dirty="0"/>
          </a:p>
          <a:p>
            <a:r>
              <a:rPr lang="en-US" altLang="zh-TW" dirty="0"/>
              <a:t>ITS</a:t>
            </a:r>
            <a:r>
              <a:rPr lang="zh-TW" altLang="en-US" dirty="0"/>
              <a:t> </a:t>
            </a:r>
            <a:r>
              <a:rPr lang="en-US" altLang="zh-TW" dirty="0"/>
              <a:t>Notices</a:t>
            </a:r>
            <a:r>
              <a:rPr lang="zh-TW" altLang="en-US" dirty="0"/>
              <a:t>、</a:t>
            </a:r>
            <a:r>
              <a:rPr lang="en-US" altLang="zh-TW" dirty="0"/>
              <a:t>Sem</a:t>
            </a:r>
            <a:r>
              <a:rPr lang="zh-TW" altLang="en-US" dirty="0"/>
              <a:t>、</a:t>
            </a:r>
            <a:r>
              <a:rPr lang="en-US" altLang="zh-TW" dirty="0"/>
              <a:t>Lib</a:t>
            </a:r>
            <a:r>
              <a:rPr lang="zh-TW" altLang="en-US" dirty="0"/>
              <a:t>、</a:t>
            </a:r>
            <a:r>
              <a:rPr lang="en-US" altLang="zh-TW" dirty="0"/>
              <a:t>Ord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00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表格為參與者對</a:t>
            </a:r>
            <a:r>
              <a:rPr lang="en-US" altLang="zh-TW" dirty="0"/>
              <a:t>8</a:t>
            </a:r>
            <a:r>
              <a:rPr lang="zh-TW" altLang="en-US" dirty="0"/>
              <a:t>種體裁類型的熟悉程度，</a:t>
            </a:r>
            <a:r>
              <a:rPr lang="en-US" altLang="zh-TW" dirty="0"/>
              <a:t>1=</a:t>
            </a:r>
            <a:r>
              <a:rPr lang="zh-TW" altLang="en-US" dirty="0"/>
              <a:t>完全不熟悉，</a:t>
            </a:r>
            <a:r>
              <a:rPr lang="en-US" altLang="zh-TW" dirty="0"/>
              <a:t>5=</a:t>
            </a:r>
            <a:r>
              <a:rPr lang="zh-TW" altLang="en-US" dirty="0"/>
              <a:t>完全熟悉</a:t>
            </a:r>
            <a:endParaRPr lang="en-US" altLang="zh-TW" dirty="0"/>
          </a:p>
          <a:p>
            <a:r>
              <a:rPr lang="zh-TW" altLang="en-US" dirty="0"/>
              <a:t>任務熟悉程度對於掃視路徑沒有影響，也沒有證據可以表明他們的關係，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但可以規定這不是數據差异的原因在結果部分報告。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919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為了確定在</a:t>
            </a:r>
            <a:r>
              <a:rPr lang="en-US" altLang="zh-TW" dirty="0"/>
              <a:t>block12</a:t>
            </a:r>
            <a:r>
              <a:rPr lang="zh-TW" altLang="en-US" dirty="0"/>
              <a:t>和</a:t>
            </a:r>
            <a:r>
              <a:rPr lang="en-US" altLang="zh-TW" dirty="0"/>
              <a:t>34</a:t>
            </a:r>
            <a:r>
              <a:rPr lang="zh-TW" altLang="en-US" dirty="0"/>
              <a:t>他們的掃視路徑是否存在認知差異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701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時間較長表示參與者花費更多的時間來處理信息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塊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表示掃描路徑的持續時間與塊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相比較短。因此，可以假定，從認知</a:t>
            </a:r>
            <a:br>
              <a:rPr lang="zh-TW" altLang="en-US" dirty="0"/>
            </a:b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處理視角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前四種類型的電子郵件變得不那麼複雜，當在實驗期間提出</a:t>
            </a:r>
            <a:br>
              <a:rPr lang="zh-TW" altLang="en-US" dirty="0"/>
            </a:b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會話。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在塊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都顯示更短的持續時間，表明隨著實驗的進行，任務變得更加容易，並且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或四種類型在認知上不太複雜。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平均持續時間為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270ms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92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理想的掃視路徑為直線，其時間也較短，而較長的路徑，效率就低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可推斷在圖像搜索的過程中，隨著</a:t>
            </a:r>
            <a:r>
              <a:rPr lang="en-US" altLang="zh-TW" dirty="0"/>
              <a:t>Block</a:t>
            </a:r>
            <a:r>
              <a:rPr lang="zh-TW" altLang="en-US" dirty="0"/>
              <a:t>的進展效率也變得更高</a:t>
            </a:r>
            <a:r>
              <a:rPr lang="en-US" altLang="zh-TW" dirty="0"/>
              <a:t>(</a:t>
            </a:r>
            <a:r>
              <a:rPr lang="zh-TW" altLang="en-US" dirty="0"/>
              <a:t>長度短</a:t>
            </a:r>
            <a:r>
              <a:rPr lang="en-US" altLang="zh-TW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N(1313)&lt;U(1380)&lt;UX(1427)&lt;X(1822)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931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與</a:t>
            </a:r>
            <a:r>
              <a:rPr lang="en-US" altLang="zh-TW" dirty="0" err="1"/>
              <a:t>clark</a:t>
            </a:r>
            <a:r>
              <a:rPr lang="zh-TW" altLang="en-US" dirty="0"/>
              <a:t>等人在</a:t>
            </a:r>
            <a:r>
              <a:rPr lang="en-US" altLang="zh-TW" dirty="0"/>
              <a:t>2010</a:t>
            </a:r>
            <a:r>
              <a:rPr lang="zh-TW" altLang="en-US" dirty="0"/>
              <a:t>年做的研究數據一同輸入到</a:t>
            </a:r>
            <a:r>
              <a:rPr lang="en-US" altLang="zh-TW" dirty="0" err="1"/>
              <a:t>spss</a:t>
            </a:r>
            <a:r>
              <a:rPr lang="zh-TW" altLang="en-US"/>
              <a:t>軟體中去分析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9B55C-5573-4421-AF1D-567068EF6B3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7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95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90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24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29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95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39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49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198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964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316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80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814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791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917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26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27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4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3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6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72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89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8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78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A684B2-8690-46F1-B24D-FB586B27AF29}" type="datetimeFigureOut">
              <a:rPr lang="zh-TW" altLang="en-US" smtClean="0"/>
              <a:t>2019/11/13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A54A7B8-05AE-4032-99EC-E887CF3C21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02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3B4D54-E157-4610-BD12-778C240AB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910166"/>
            <a:ext cx="9966960" cy="1518834"/>
          </a:xfrm>
        </p:spPr>
        <p:txBody>
          <a:bodyPr anchor="b">
            <a:normAutofit/>
          </a:bodyPr>
          <a:lstStyle/>
          <a:p>
            <a:r>
              <a:rPr lang="en-US" altLang="zh-TW" sz="4400" b="0" cap="none" dirty="0"/>
              <a:t>You have e-mail, what happens next? Tracking the eyes</a:t>
            </a:r>
            <a:r>
              <a:rPr lang="zh-TW" altLang="en-US" sz="4400" b="0" cap="none" dirty="0"/>
              <a:t> </a:t>
            </a:r>
            <a:r>
              <a:rPr lang="en-US" altLang="zh-TW" sz="4400" b="0" cap="none" dirty="0"/>
              <a:t>for genre</a:t>
            </a:r>
            <a:endParaRPr lang="zh-TW" altLang="en-US" sz="4400" b="0" cap="none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4269979-BFE6-4B34-89C6-26794F3CC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4024617"/>
            <a:ext cx="8767860" cy="1388165"/>
          </a:xfrm>
        </p:spPr>
        <p:txBody>
          <a:bodyPr>
            <a:normAutofit/>
          </a:bodyPr>
          <a:lstStyle/>
          <a:p>
            <a:r>
              <a:rPr lang="en-US" altLang="zh-TW" sz="2100" dirty="0"/>
              <a:t>Information Processing and Management 50 (2014) 175–198</a:t>
            </a:r>
          </a:p>
          <a:p>
            <a:r>
              <a:rPr lang="en-US" altLang="zh-TW" sz="2100" dirty="0"/>
              <a:t>Malcolm Clark , Ian Ruthven , </a:t>
            </a:r>
            <a:r>
              <a:rPr lang="en-US" altLang="zh-TW" sz="2100" dirty="0" err="1"/>
              <a:t>Patrik</a:t>
            </a:r>
            <a:r>
              <a:rPr lang="en-US" altLang="zh-TW" sz="2100" dirty="0"/>
              <a:t> O’Brian Holt , </a:t>
            </a:r>
            <a:r>
              <a:rPr lang="en-US" altLang="zh-TW" sz="2100" dirty="0" err="1"/>
              <a:t>Dawei</a:t>
            </a:r>
            <a:r>
              <a:rPr lang="en-US" altLang="zh-TW" sz="2100" dirty="0"/>
              <a:t> Song , Stuart Watt</a:t>
            </a:r>
            <a:endParaRPr lang="zh-TW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04250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E71137-1F55-4EBA-94D0-D7A3A153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掃視路徑長度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7EAAB5-53DF-4E8F-9643-BBCED67BC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5682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dirty="0"/>
              <a:t>每個注視點之間的距離相加總，以像素</a:t>
            </a:r>
            <a:r>
              <a:rPr lang="en-US" altLang="zh-TW" dirty="0"/>
              <a:t>(px)</a:t>
            </a:r>
            <a:r>
              <a:rPr lang="zh-TW" altLang="en-US" dirty="0"/>
              <a:t>為單位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4</a:t>
            </a:r>
            <a:r>
              <a:rPr lang="zh-TW" altLang="en-US" dirty="0"/>
              <a:t>種</a:t>
            </a:r>
            <a:r>
              <a:rPr lang="en-US" altLang="zh-TW" dirty="0"/>
              <a:t>Block</a:t>
            </a:r>
            <a:r>
              <a:rPr lang="zh-TW" altLang="en-US" dirty="0"/>
              <a:t>的平均掃視路徑長度</a:t>
            </a:r>
            <a:endParaRPr lang="en-US" altLang="zh-TW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200" dirty="0"/>
              <a:t>Block1</a:t>
            </a:r>
            <a:r>
              <a:rPr lang="en-US" altLang="zh-TW" sz="2200" dirty="0">
                <a:sym typeface="Wingdings" panose="05000000000000000000" pitchFamily="2" charset="2"/>
              </a:rPr>
              <a:t></a:t>
            </a:r>
            <a:r>
              <a:rPr lang="en-US" altLang="zh-TW" sz="2200" dirty="0"/>
              <a:t>2</a:t>
            </a:r>
            <a:r>
              <a:rPr lang="zh-TW" altLang="en-US" sz="2200" dirty="0"/>
              <a:t>變短且有明顯差異，而</a:t>
            </a:r>
            <a:r>
              <a:rPr lang="en-US" altLang="zh-TW" sz="2200" dirty="0"/>
              <a:t>Block3</a:t>
            </a:r>
            <a:r>
              <a:rPr lang="en-US" altLang="zh-TW" sz="2200" dirty="0">
                <a:sym typeface="Wingdings" panose="05000000000000000000" pitchFamily="2" charset="2"/>
              </a:rPr>
              <a:t></a:t>
            </a:r>
            <a:r>
              <a:rPr lang="en-US" altLang="zh-TW" sz="2200" dirty="0"/>
              <a:t>4</a:t>
            </a:r>
            <a:r>
              <a:rPr lang="zh-TW" altLang="en-US" sz="2200" dirty="0"/>
              <a:t>變長</a:t>
            </a:r>
            <a:endParaRPr lang="en-US" altLang="zh-TW" sz="2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8</a:t>
            </a:r>
            <a:r>
              <a:rPr lang="zh-TW" altLang="en-US" dirty="0"/>
              <a:t>種體裁類型平均掃視路徑長度</a:t>
            </a:r>
            <a:endParaRPr lang="en-US" altLang="zh-TW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200" dirty="0"/>
              <a:t>Block1</a:t>
            </a:r>
            <a:r>
              <a:rPr lang="zh-TW" altLang="en-US" sz="2200" dirty="0"/>
              <a:t>、</a:t>
            </a:r>
            <a:r>
              <a:rPr lang="en-US" altLang="zh-TW" sz="2200" dirty="0"/>
              <a:t>2</a:t>
            </a:r>
            <a:r>
              <a:rPr lang="zh-TW" altLang="en-US" sz="2200" dirty="0"/>
              <a:t>的整體搜索效率較低；</a:t>
            </a:r>
            <a:r>
              <a:rPr lang="en-US" altLang="zh-TW" sz="2200" dirty="0"/>
              <a:t>Block3</a:t>
            </a:r>
            <a:r>
              <a:rPr lang="zh-TW" altLang="en-US" sz="2200" dirty="0"/>
              <a:t>、</a:t>
            </a:r>
            <a:r>
              <a:rPr lang="en-US" altLang="zh-TW" sz="2200" dirty="0"/>
              <a:t>4</a:t>
            </a:r>
            <a:r>
              <a:rPr lang="zh-TW" altLang="en-US" sz="2200" dirty="0"/>
              <a:t>的效率較高</a:t>
            </a:r>
            <a:endParaRPr lang="en-US" altLang="zh-TW" sz="2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4</a:t>
            </a:r>
            <a:r>
              <a:rPr lang="zh-TW" altLang="en-US" dirty="0"/>
              <a:t>種表示方式平均掃視路徑長度</a:t>
            </a:r>
            <a:endParaRPr lang="en-US" altLang="zh-TW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200" dirty="0"/>
              <a:t>N&lt;U&lt;UX&lt;X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EAFA3F5-4649-4B5E-AC62-D84E5AEDD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78282"/>
              </p:ext>
            </p:extLst>
          </p:nvPr>
        </p:nvGraphicFramePr>
        <p:xfrm>
          <a:off x="7498584" y="2877101"/>
          <a:ext cx="367157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val="3433671569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854612247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1547249774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1167431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Block1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Block2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Block3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Block4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72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2960 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1623 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618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742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04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46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B3BB9-46AF-4F84-9CDB-77854420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電子郵件在不同表示方式之間，</a:t>
            </a:r>
            <a:br>
              <a:rPr lang="en-US" altLang="zh-TW" sz="4000" dirty="0"/>
            </a:br>
            <a:r>
              <a:rPr lang="zh-TW" altLang="en-US" sz="4000" dirty="0"/>
              <a:t>掃視路徑長度是否有顯著差異</a:t>
            </a:r>
            <a:r>
              <a:rPr lang="en-US" altLang="zh-TW" sz="4000" dirty="0"/>
              <a:t>?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33D347-967B-41F5-B398-CC3AEE73A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10123098" cy="453318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dirty="0"/>
              <a:t>掃視長度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dirty="0"/>
              <a:t>N (1313 px) &lt; U (1380 px) &lt; UX (1427 px) &lt; X (1822 px)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N-</a:t>
            </a:r>
            <a:r>
              <a:rPr lang="zh-TW" altLang="en-US" dirty="0"/>
              <a:t>正常的，沒做任何更改，其掃視長度最低及平均注視次數也最低。</a:t>
            </a:r>
            <a:endParaRPr lang="en-US" altLang="zh-TW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U-</a:t>
            </a:r>
            <a:r>
              <a:rPr lang="zh-TW" altLang="en-US" dirty="0"/>
              <a:t>保留原本內容及標點符號，但去除所有結構，掃視長度較短，其平均注視次數為</a:t>
            </a:r>
            <a:r>
              <a:rPr lang="en-US" altLang="zh-TW" dirty="0"/>
              <a:t>7.45</a:t>
            </a:r>
            <a:r>
              <a:rPr lang="zh-TW" altLang="en-US" dirty="0"/>
              <a:t>。</a:t>
            </a:r>
            <a:endParaRPr lang="en-US" altLang="zh-TW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UX-</a:t>
            </a:r>
            <a:r>
              <a:rPr lang="zh-TW" altLang="en-US" dirty="0"/>
              <a:t>去除所有結構，以及內容文字被替換成</a:t>
            </a:r>
            <a:r>
              <a:rPr lang="en-US" altLang="zh-TW" dirty="0"/>
              <a:t>X</a:t>
            </a:r>
            <a:r>
              <a:rPr lang="zh-TW" altLang="en-US" dirty="0"/>
              <a:t>或</a:t>
            </a:r>
            <a:r>
              <a:rPr lang="en-US" altLang="zh-TW" dirty="0"/>
              <a:t>9</a:t>
            </a:r>
            <a:r>
              <a:rPr lang="zh-TW" altLang="en-US" dirty="0"/>
              <a:t>，掃視長度為第二長，平均注視次數為</a:t>
            </a:r>
            <a:r>
              <a:rPr lang="en-US" altLang="zh-TW" dirty="0"/>
              <a:t>6.64(</a:t>
            </a:r>
            <a:r>
              <a:rPr lang="zh-TW" altLang="en-US" dirty="0"/>
              <a:t>多為掃視而不是注視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X-</a:t>
            </a:r>
            <a:r>
              <a:rPr lang="zh-TW" altLang="en-US" dirty="0"/>
              <a:t>保留原本的結構格式，但內容文字被替換成</a:t>
            </a:r>
            <a:r>
              <a:rPr lang="en-US" altLang="zh-TW" dirty="0"/>
              <a:t>X</a:t>
            </a:r>
            <a:r>
              <a:rPr lang="zh-TW" altLang="en-US" dirty="0"/>
              <a:t>或</a:t>
            </a:r>
            <a:r>
              <a:rPr lang="en-US" altLang="zh-TW" dirty="0"/>
              <a:t>9</a:t>
            </a:r>
            <a:r>
              <a:rPr lang="zh-TW" altLang="en-US" dirty="0"/>
              <a:t>，其掃視長度最長，平均注視次數為</a:t>
            </a:r>
            <a:r>
              <a:rPr lang="en-US" altLang="zh-TW" dirty="0"/>
              <a:t>8.09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1020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74802C-5B1A-4553-976A-54CB7A9A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不同體裁類型的電子郵件之間，</a:t>
            </a:r>
            <a:br>
              <a:rPr lang="en-US" altLang="zh-TW" sz="4000" dirty="0"/>
            </a:br>
            <a:r>
              <a:rPr lang="zh-TW" altLang="en-US" sz="4000" dirty="0"/>
              <a:t>掃視路徑長度是否有顯著差異</a:t>
            </a:r>
            <a:r>
              <a:rPr lang="en-US" altLang="zh-TW" sz="4000" dirty="0"/>
              <a:t>?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9734A6-4B3D-4AB7-8765-CFB43B338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400"/>
            <a:ext cx="7086600" cy="4038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Block1</a:t>
            </a:r>
            <a:r>
              <a:rPr lang="zh-TW" altLang="en-US" dirty="0"/>
              <a:t>、</a:t>
            </a:r>
            <a:r>
              <a:rPr lang="en-US" altLang="zh-TW" dirty="0"/>
              <a:t>2(</a:t>
            </a:r>
            <a:r>
              <a:rPr lang="en-US" altLang="zh-TW" dirty="0" err="1"/>
              <a:t>Cfp</a:t>
            </a:r>
            <a:r>
              <a:rPr lang="zh-TW" altLang="en-US" dirty="0"/>
              <a:t>、</a:t>
            </a:r>
            <a:r>
              <a:rPr lang="en-US" altLang="zh-TW" dirty="0" err="1"/>
              <a:t>Cin</a:t>
            </a:r>
            <a:r>
              <a:rPr lang="zh-TW" altLang="en-US" dirty="0"/>
              <a:t>、</a:t>
            </a:r>
            <a:r>
              <a:rPr lang="en-US" altLang="zh-TW" dirty="0" err="1"/>
              <a:t>Spm</a:t>
            </a:r>
            <a:r>
              <a:rPr lang="zh-TW" altLang="en-US" dirty="0"/>
              <a:t>、</a:t>
            </a:r>
            <a:r>
              <a:rPr lang="en-US" altLang="zh-TW" dirty="0"/>
              <a:t>NL)</a:t>
            </a:r>
            <a:r>
              <a:rPr lang="zh-TW" altLang="en-US" dirty="0"/>
              <a:t>的掃視長度比</a:t>
            </a:r>
            <a:r>
              <a:rPr lang="en-US" altLang="zh-TW" dirty="0"/>
              <a:t>Block3</a:t>
            </a:r>
            <a:r>
              <a:rPr lang="zh-TW" altLang="en-US" dirty="0"/>
              <a:t>、</a:t>
            </a:r>
            <a:r>
              <a:rPr lang="en-US" altLang="zh-TW" dirty="0"/>
              <a:t>4(ITS Notices</a:t>
            </a:r>
            <a:r>
              <a:rPr lang="zh-TW" altLang="en-US" dirty="0"/>
              <a:t>、</a:t>
            </a:r>
            <a:r>
              <a:rPr lang="en-US" altLang="zh-TW" dirty="0"/>
              <a:t>Sem</a:t>
            </a:r>
            <a:r>
              <a:rPr lang="zh-TW" altLang="en-US" dirty="0"/>
              <a:t>、</a:t>
            </a:r>
            <a:r>
              <a:rPr lang="en-US" altLang="zh-TW" dirty="0"/>
              <a:t>Lib</a:t>
            </a:r>
            <a:r>
              <a:rPr lang="zh-TW" altLang="en-US" dirty="0"/>
              <a:t>、</a:t>
            </a:r>
            <a:r>
              <a:rPr lang="en-US" altLang="zh-TW" dirty="0"/>
              <a:t>Ord)</a:t>
            </a:r>
            <a:r>
              <a:rPr lang="zh-TW" altLang="en-US" dirty="0"/>
              <a:t>明顯還長。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 err="1"/>
              <a:t>Cfp</a:t>
            </a:r>
            <a:r>
              <a:rPr lang="zh-TW" altLang="en-US" dirty="0"/>
              <a:t>、</a:t>
            </a:r>
            <a:r>
              <a:rPr lang="en-US" altLang="zh-TW" dirty="0" err="1"/>
              <a:t>Spm</a:t>
            </a:r>
            <a:r>
              <a:rPr lang="zh-TW" altLang="en-US" dirty="0"/>
              <a:t>、</a:t>
            </a:r>
            <a:r>
              <a:rPr lang="en-US" altLang="zh-TW" dirty="0"/>
              <a:t>NL</a:t>
            </a:r>
            <a:r>
              <a:rPr lang="zh-TW" altLang="en-US" dirty="0"/>
              <a:t>有最高的注視水平以及最長的掃視路徑</a:t>
            </a:r>
            <a:r>
              <a:rPr lang="en-US" altLang="zh-TW" dirty="0"/>
              <a:t>(Clark et al.</a:t>
            </a:r>
            <a:r>
              <a:rPr lang="zh-TW" altLang="en-US" dirty="0"/>
              <a:t>，</a:t>
            </a:r>
            <a:r>
              <a:rPr lang="en-US" altLang="zh-TW" dirty="0"/>
              <a:t>2010)</a:t>
            </a:r>
            <a:r>
              <a:rPr lang="zh-TW" altLang="en-US" dirty="0"/>
              <a:t>，由此可推斷，這三種電子郵件是因為較常看到較為熟悉，經驗較多。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9B738EC-4021-436E-8B64-C12EF36D8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80017"/>
              </p:ext>
            </p:extLst>
          </p:nvPr>
        </p:nvGraphicFramePr>
        <p:xfrm>
          <a:off x="8647981" y="1965960"/>
          <a:ext cx="2979241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330">
                  <a:extLst>
                    <a:ext uri="{9D8B030D-6E8A-4147-A177-3AD203B41FA5}">
                      <a16:colId xmlns:a16="http://schemas.microsoft.com/office/drawing/2014/main" val="3722758845"/>
                    </a:ext>
                  </a:extLst>
                </a:gridCol>
                <a:gridCol w="748895">
                  <a:extLst>
                    <a:ext uri="{9D8B030D-6E8A-4147-A177-3AD203B41FA5}">
                      <a16:colId xmlns:a16="http://schemas.microsoft.com/office/drawing/2014/main" val="1288332504"/>
                    </a:ext>
                  </a:extLst>
                </a:gridCol>
                <a:gridCol w="987016">
                  <a:extLst>
                    <a:ext uri="{9D8B030D-6E8A-4147-A177-3AD203B41FA5}">
                      <a16:colId xmlns:a16="http://schemas.microsoft.com/office/drawing/2014/main" val="1548504664"/>
                    </a:ext>
                  </a:extLst>
                </a:gridCol>
              </a:tblGrid>
              <a:tr h="2936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Genre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Length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622989"/>
                  </a:ext>
                </a:extLst>
              </a:tr>
              <a:tr h="293631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Block1</a:t>
                      </a:r>
                      <a:r>
                        <a:rPr lang="zh-TW" altLang="en-US" dirty="0"/>
                        <a:t>、</a:t>
                      </a:r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Cfp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2121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026417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Cin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2114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24692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Spm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2424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266984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NL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2506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576252"/>
                  </a:ext>
                </a:extLst>
              </a:tr>
              <a:tr h="293631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Block3</a:t>
                      </a:r>
                      <a:r>
                        <a:rPr lang="zh-TW" altLang="en-US" dirty="0"/>
                        <a:t>、</a:t>
                      </a:r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ITS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798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459529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Sem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802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11002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Lib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646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53395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Ord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575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598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716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C928C5-CF6B-433B-ACD6-5CB0BF4F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電子郵件在不同表示方式之間，</a:t>
            </a:r>
            <a:br>
              <a:rPr lang="en-US" altLang="zh-TW" sz="4000" dirty="0"/>
            </a:br>
            <a:r>
              <a:rPr lang="zh-TW" altLang="en-US" sz="4000" dirty="0"/>
              <a:t>掃視持續時間是否有顯著差異</a:t>
            </a:r>
            <a:r>
              <a:rPr lang="en-US" altLang="zh-TW" sz="4000" dirty="0"/>
              <a:t>?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D5EEF7-F0A6-49C0-A788-4596A3BC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368779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000" dirty="0"/>
              <a:t>N&lt;U&lt;UX&lt;X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000" dirty="0"/>
              <a:t>X-</a:t>
            </a:r>
            <a:r>
              <a:rPr lang="zh-TW" altLang="en-US" sz="2000" dirty="0"/>
              <a:t>保留原本的結構格式，但內容文字被替換成</a:t>
            </a:r>
            <a:r>
              <a:rPr lang="en-US" altLang="zh-TW" sz="2000" dirty="0"/>
              <a:t>X</a:t>
            </a:r>
            <a:r>
              <a:rPr lang="zh-TW" altLang="en-US" sz="2000" dirty="0"/>
              <a:t>或</a:t>
            </a:r>
            <a:r>
              <a:rPr lang="en-US" altLang="zh-TW" sz="2000" dirty="0"/>
              <a:t>9</a:t>
            </a:r>
            <a:r>
              <a:rPr lang="zh-TW" altLang="en-US" sz="2000" dirty="0"/>
              <a:t>，其掃視持續時間最長，注視次數也最多</a:t>
            </a:r>
            <a:endParaRPr lang="en-US" altLang="zh-TW" sz="20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000" dirty="0"/>
              <a:t>UX-</a:t>
            </a:r>
            <a:r>
              <a:rPr lang="zh-TW" altLang="en-US" sz="2000" dirty="0"/>
              <a:t>去除所有結構，以及內容文字被替換成</a:t>
            </a:r>
            <a:r>
              <a:rPr lang="en-US" altLang="zh-TW" sz="2000" dirty="0"/>
              <a:t>X</a:t>
            </a:r>
            <a:r>
              <a:rPr lang="zh-TW" altLang="en-US" sz="2000" dirty="0"/>
              <a:t>或</a:t>
            </a:r>
            <a:r>
              <a:rPr lang="en-US" altLang="zh-TW" sz="2000" dirty="0"/>
              <a:t>9</a:t>
            </a:r>
            <a:r>
              <a:rPr lang="zh-TW" altLang="en-US" sz="2000" dirty="0"/>
              <a:t>，掃視持續時間和注視次數均為第二長和第二多。</a:t>
            </a:r>
            <a:endParaRPr lang="en-US" altLang="zh-TW" sz="20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2000" dirty="0"/>
              <a:t>N-</a:t>
            </a:r>
            <a:r>
              <a:rPr lang="zh-TW" altLang="en-US" sz="2000" dirty="0"/>
              <a:t>正常的，沒做任何更改，其掃視持續時間最低及平均注視次數也最低。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401766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5EFECA-2A31-46D3-98A3-00B1CE0D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不同體裁類型的電子郵件之間，</a:t>
            </a:r>
            <a:br>
              <a:rPr lang="en-US" altLang="zh-TW" sz="4000" dirty="0"/>
            </a:br>
            <a:r>
              <a:rPr lang="zh-TW" altLang="en-US" sz="4000" dirty="0"/>
              <a:t>掃視持續時間是否有顯著差異</a:t>
            </a:r>
            <a:r>
              <a:rPr lang="en-US" altLang="zh-TW" sz="4000" dirty="0"/>
              <a:t>?</a:t>
            </a:r>
            <a:endParaRPr lang="zh-TW" altLang="en-US" sz="40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F5A3F05F-7206-47CF-A7E8-997337266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5519" cy="4038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Block1</a:t>
            </a:r>
            <a:r>
              <a:rPr lang="zh-TW" altLang="en-US" dirty="0"/>
              <a:t>、</a:t>
            </a:r>
            <a:r>
              <a:rPr lang="en-US" altLang="zh-TW" dirty="0"/>
              <a:t>2(</a:t>
            </a:r>
            <a:r>
              <a:rPr lang="en-US" altLang="zh-TW" dirty="0" err="1"/>
              <a:t>Cfp</a:t>
            </a:r>
            <a:r>
              <a:rPr lang="zh-TW" altLang="en-US" dirty="0"/>
              <a:t>、</a:t>
            </a:r>
            <a:r>
              <a:rPr lang="en-US" altLang="zh-TW" dirty="0" err="1"/>
              <a:t>Cin</a:t>
            </a:r>
            <a:r>
              <a:rPr lang="zh-TW" altLang="en-US" dirty="0"/>
              <a:t>、</a:t>
            </a:r>
            <a:r>
              <a:rPr lang="en-US" altLang="zh-TW" dirty="0" err="1"/>
              <a:t>Spm</a:t>
            </a:r>
            <a:r>
              <a:rPr lang="zh-TW" altLang="en-US" dirty="0"/>
              <a:t>、</a:t>
            </a:r>
            <a:r>
              <a:rPr lang="en-US" altLang="zh-TW" dirty="0"/>
              <a:t>NL)</a:t>
            </a:r>
            <a:r>
              <a:rPr lang="zh-TW" altLang="en-US" dirty="0"/>
              <a:t>的掃視持續時間比</a:t>
            </a:r>
            <a:r>
              <a:rPr lang="en-US" altLang="zh-TW" dirty="0"/>
              <a:t>Block3</a:t>
            </a:r>
            <a:r>
              <a:rPr lang="zh-TW" altLang="en-US" dirty="0"/>
              <a:t>、</a:t>
            </a:r>
            <a:r>
              <a:rPr lang="en-US" altLang="zh-TW" dirty="0"/>
              <a:t>4(ITS Notices</a:t>
            </a:r>
            <a:r>
              <a:rPr lang="zh-TW" altLang="en-US" dirty="0"/>
              <a:t>、</a:t>
            </a:r>
            <a:r>
              <a:rPr lang="en-US" altLang="zh-TW" dirty="0"/>
              <a:t>Sem</a:t>
            </a:r>
            <a:r>
              <a:rPr lang="zh-TW" altLang="en-US" dirty="0"/>
              <a:t>、</a:t>
            </a:r>
            <a:r>
              <a:rPr lang="en-US" altLang="zh-TW" dirty="0"/>
              <a:t>Lib</a:t>
            </a:r>
            <a:r>
              <a:rPr lang="zh-TW" altLang="en-US" dirty="0"/>
              <a:t>、</a:t>
            </a:r>
            <a:r>
              <a:rPr lang="en-US" altLang="zh-TW" dirty="0"/>
              <a:t>Ord)</a:t>
            </a:r>
            <a:r>
              <a:rPr lang="zh-TW" altLang="en-US" dirty="0"/>
              <a:t>明顯還長。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C3972E4-14A6-42AD-A9DD-66A9BB6D4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90610"/>
              </p:ext>
            </p:extLst>
          </p:nvPr>
        </p:nvGraphicFramePr>
        <p:xfrm>
          <a:off x="6543136" y="2804160"/>
          <a:ext cx="3045055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330">
                  <a:extLst>
                    <a:ext uri="{9D8B030D-6E8A-4147-A177-3AD203B41FA5}">
                      <a16:colId xmlns:a16="http://schemas.microsoft.com/office/drawing/2014/main" val="3722758845"/>
                    </a:ext>
                  </a:extLst>
                </a:gridCol>
                <a:gridCol w="748895">
                  <a:extLst>
                    <a:ext uri="{9D8B030D-6E8A-4147-A177-3AD203B41FA5}">
                      <a16:colId xmlns:a16="http://schemas.microsoft.com/office/drawing/2014/main" val="1288332504"/>
                    </a:ext>
                  </a:extLst>
                </a:gridCol>
                <a:gridCol w="1052830">
                  <a:extLst>
                    <a:ext uri="{9D8B030D-6E8A-4147-A177-3AD203B41FA5}">
                      <a16:colId xmlns:a16="http://schemas.microsoft.com/office/drawing/2014/main" val="1548504664"/>
                    </a:ext>
                  </a:extLst>
                </a:gridCol>
              </a:tblGrid>
              <a:tr h="2936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Genre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Duration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622989"/>
                  </a:ext>
                </a:extLst>
              </a:tr>
              <a:tr h="293631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Block1</a:t>
                      </a:r>
                      <a:r>
                        <a:rPr lang="zh-TW" altLang="en-US" dirty="0"/>
                        <a:t>、</a:t>
                      </a:r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Cfp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1372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026417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Cin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1193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24692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Spm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1338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266984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NL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1405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576252"/>
                  </a:ext>
                </a:extLst>
              </a:tr>
              <a:tr h="293631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Block3</a:t>
                      </a:r>
                      <a:r>
                        <a:rPr lang="zh-TW" altLang="en-US" dirty="0"/>
                        <a:t>、</a:t>
                      </a:r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ITS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385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459529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Sem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775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11002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Lib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414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53395"/>
                  </a:ext>
                </a:extLst>
              </a:tr>
              <a:tr h="29363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Ord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518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598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1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D8023-075F-4215-942A-3E652E6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EE2D00-027E-4B74-8B42-BA09B8DD4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此研究使用掃視持續時間和掃視長度作為指標，來證明文本結構以及體裁類型的重要性。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不同的文本結構及內容裡的特殊線索會使參與者有不同的掃視行為。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dirty="0"/>
              <a:t>參與者會將他們所看到的儲存在短期記憶中，隨著實驗流程</a:t>
            </a:r>
            <a:r>
              <a:rPr lang="en-US" altLang="zh-TW" dirty="0"/>
              <a:t>(</a:t>
            </a:r>
            <a:r>
              <a:rPr lang="zh-TW" altLang="en-US" dirty="0"/>
              <a:t>時間流逝</a:t>
            </a:r>
            <a:r>
              <a:rPr lang="en-US" altLang="zh-TW" dirty="0"/>
              <a:t>)</a:t>
            </a:r>
            <a:r>
              <a:rPr lang="zh-TW" altLang="en-US" dirty="0"/>
              <a:t>，其掃視路徑縮短，認知處理的過程減少了。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792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6EF8C7-74A5-490A-A2B5-C24B0EED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598F98-2C64-446A-9BA5-22C4B635F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電子郵件在不同表示方式之間，掃視路徑長度是否有顯著差異</a:t>
            </a:r>
            <a:r>
              <a:rPr lang="en-US" altLang="zh-TW" dirty="0"/>
              <a:t>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不同體裁類型的電子郵件之間，掃視路徑長度是否有顯著差異</a:t>
            </a:r>
            <a:r>
              <a:rPr lang="en-US" altLang="zh-TW" dirty="0"/>
              <a:t>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電子郵件在不同表示方式之間，掃視持續時間是否有顯著差異</a:t>
            </a:r>
            <a:r>
              <a:rPr lang="en-US" altLang="zh-TW" dirty="0"/>
              <a:t>?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不同體裁類型的電子郵件之間，掃視持續時間是否有顯著差異</a:t>
            </a:r>
            <a:r>
              <a:rPr lang="en-US" altLang="zh-TW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183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AB4C-35D7-443A-AEEC-19563685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參加者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C8B127-6217-49C4-AE0C-29D13CED2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24</a:t>
            </a:r>
            <a:r>
              <a:rPr lang="zh-TW" altLang="en-US" dirty="0"/>
              <a:t>名無償自願的參加者，</a:t>
            </a:r>
            <a:r>
              <a:rPr lang="en-US" altLang="zh-TW" dirty="0"/>
              <a:t>20~48</a:t>
            </a:r>
            <a:r>
              <a:rPr lang="zh-TW" altLang="en-US" dirty="0"/>
              <a:t>歲，平均</a:t>
            </a:r>
            <a:r>
              <a:rPr lang="en-US" altLang="zh-TW" dirty="0"/>
              <a:t>31.5</a:t>
            </a:r>
            <a:r>
              <a:rPr lang="zh-TW" altLang="en-US" dirty="0"/>
              <a:t>歲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6</a:t>
            </a:r>
            <a:r>
              <a:rPr lang="zh-TW" altLang="en-US" dirty="0"/>
              <a:t>名教職員工、</a:t>
            </a:r>
            <a:r>
              <a:rPr lang="en-US" altLang="zh-TW" dirty="0"/>
              <a:t>14</a:t>
            </a:r>
            <a:r>
              <a:rPr lang="zh-TW" altLang="en-US" dirty="0"/>
              <a:t>名行政</a:t>
            </a:r>
            <a:r>
              <a:rPr lang="en-US" altLang="zh-TW" dirty="0"/>
              <a:t>/</a:t>
            </a:r>
            <a:r>
              <a:rPr lang="zh-TW" altLang="en-US" dirty="0"/>
              <a:t>技術人員、</a:t>
            </a:r>
            <a:r>
              <a:rPr lang="en-US" altLang="zh-TW" dirty="0"/>
              <a:t>14</a:t>
            </a:r>
            <a:r>
              <a:rPr lang="zh-TW" altLang="en-US" dirty="0"/>
              <a:t>名學生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均能說流利的英文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每天都有使用電子郵件</a:t>
            </a:r>
          </a:p>
        </p:txBody>
      </p:sp>
    </p:spTree>
    <p:extLst>
      <p:ext uri="{BB962C8B-B14F-4D97-AF65-F5344CB8AC3E}">
        <p14:creationId xmlns:p14="http://schemas.microsoft.com/office/powerpoint/2010/main" val="363854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3F189-6A40-405A-A91C-1E942467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實驗設備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ACC32B-C849-4FAD-A7D6-AE3A3C23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Arrington PC-60 Viewpoint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2</a:t>
            </a:r>
            <a:r>
              <a:rPr lang="zh-TW" altLang="en-US" dirty="0"/>
              <a:t>台</a:t>
            </a:r>
            <a:r>
              <a:rPr lang="en-US" altLang="zh-TW" dirty="0"/>
              <a:t>15</a:t>
            </a:r>
            <a:r>
              <a:rPr lang="zh-TW" altLang="en-US" dirty="0"/>
              <a:t>吋</a:t>
            </a:r>
            <a:r>
              <a:rPr lang="en-US" altLang="zh-TW" dirty="0"/>
              <a:t>Windows XP </a:t>
            </a:r>
            <a:r>
              <a:rPr lang="zh-TW" altLang="en-US" dirty="0"/>
              <a:t>雙核電腦</a:t>
            </a:r>
            <a:r>
              <a:rPr lang="en-US" altLang="zh-TW" dirty="0"/>
              <a:t>(1024x760)</a:t>
            </a:r>
            <a:r>
              <a:rPr lang="zh-TW" altLang="en-US" dirty="0"/>
              <a:t>，一台紀錄用、一台實驗用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兩個</a:t>
            </a:r>
            <a:r>
              <a:rPr lang="en-US" altLang="zh-TW" dirty="0"/>
              <a:t>5</a:t>
            </a:r>
            <a:r>
              <a:rPr lang="zh-TW" altLang="en-US" dirty="0"/>
              <a:t>點的李克特量表</a:t>
            </a:r>
            <a:r>
              <a:rPr lang="en-US" altLang="zh-TW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人口統計</a:t>
            </a:r>
            <a:r>
              <a:rPr lang="en-US" altLang="zh-TW" dirty="0"/>
              <a:t>(</a:t>
            </a:r>
            <a:r>
              <a:rPr lang="zh-TW" altLang="en-US" dirty="0"/>
              <a:t>年齡</a:t>
            </a:r>
            <a:r>
              <a:rPr lang="en-US" altLang="zh-TW" dirty="0"/>
              <a:t>)</a:t>
            </a:r>
            <a:r>
              <a:rPr lang="zh-TW" altLang="en-US" dirty="0"/>
              <a:t>、網路、電子郵件體驗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受試者對電子郵件</a:t>
            </a:r>
            <a:r>
              <a:rPr lang="en-US" altLang="zh-TW" dirty="0"/>
              <a:t>(</a:t>
            </a:r>
            <a:r>
              <a:rPr lang="zh-TW" altLang="en-US" dirty="0"/>
              <a:t>任務評估</a:t>
            </a:r>
            <a:r>
              <a:rPr lang="en-US" altLang="zh-TW" dirty="0"/>
              <a:t>)</a:t>
            </a:r>
            <a:r>
              <a:rPr lang="zh-TW" altLang="en-US" dirty="0"/>
              <a:t>的熟悉程度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8</a:t>
            </a:r>
            <a:r>
              <a:rPr lang="zh-TW" altLang="en-US" dirty="0"/>
              <a:t>種體裁類型的電子郵件，總共製成</a:t>
            </a:r>
            <a:r>
              <a:rPr lang="en-US" altLang="zh-TW" dirty="0"/>
              <a:t> 64</a:t>
            </a:r>
            <a:r>
              <a:rPr lang="zh-TW" altLang="en-US" dirty="0"/>
              <a:t>張圖像</a:t>
            </a:r>
            <a:r>
              <a:rPr lang="en-US" altLang="zh-TW" dirty="0"/>
              <a:t>(bmp</a:t>
            </a:r>
            <a:r>
              <a:rPr lang="zh-TW" altLang="en-US" dirty="0"/>
              <a:t>檔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en-US" altLang="zh-TW" dirty="0"/>
              <a:t>4 x blocks of 16 images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/>
              <a:t>(</a:t>
            </a:r>
            <a:r>
              <a:rPr lang="zh-TW" altLang="en-US" dirty="0"/>
              <a:t>徵文、垃圾郵件、電影、時事通訊</a:t>
            </a:r>
            <a:r>
              <a:rPr lang="en-US" altLang="zh-TW" dirty="0"/>
              <a:t>) (2 blocks of 16 images)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/>
              <a:t>(</a:t>
            </a:r>
            <a:r>
              <a:rPr lang="zh-TW" altLang="en-US" dirty="0"/>
              <a:t>信息技術服務公告、研討會、圖書館、訂單</a:t>
            </a:r>
            <a:r>
              <a:rPr lang="en-US" altLang="zh-TW" dirty="0"/>
              <a:t>) (2 blocks of 16 images)</a:t>
            </a:r>
          </a:p>
        </p:txBody>
      </p:sp>
    </p:spTree>
    <p:extLst>
      <p:ext uri="{BB962C8B-B14F-4D97-AF65-F5344CB8AC3E}">
        <p14:creationId xmlns:p14="http://schemas.microsoft.com/office/powerpoint/2010/main" val="250089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98AC7E-0BAF-4C50-8506-DFD67692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19456"/>
            <a:ext cx="9872871" cy="6400800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en-US" altLang="zh-TW" sz="3600" b="1" dirty="0"/>
              <a:t>Block1</a:t>
            </a:r>
            <a:r>
              <a:rPr lang="zh-TW" altLang="en-US" sz="3600" b="1" dirty="0"/>
              <a:t>、</a:t>
            </a:r>
            <a:r>
              <a:rPr lang="en-US" altLang="zh-TW" sz="3600" b="1" dirty="0"/>
              <a:t>2</a:t>
            </a:r>
            <a:endParaRPr lang="en-US" altLang="zh-TW" sz="36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徵文通知</a:t>
            </a:r>
            <a:r>
              <a:rPr lang="en-US" altLang="zh-TW" dirty="0"/>
              <a:t>Call for papers (</a:t>
            </a:r>
            <a:r>
              <a:rPr lang="en-US" altLang="zh-TW" dirty="0" err="1"/>
              <a:t>Cfp</a:t>
            </a:r>
            <a:r>
              <a:rPr lang="en-US" altLang="zh-TW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宣布要求和重要日期。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有時大寫的標題，內容包含解釋事件的文本塊、會議主題；重要日期和標題以列表格式表示。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電影院</a:t>
            </a:r>
            <a:r>
              <a:rPr lang="en-US" altLang="zh-TW" dirty="0"/>
              <a:t>Cinema (</a:t>
            </a:r>
            <a:r>
              <a:rPr lang="en-US" altLang="zh-TW" dirty="0" err="1"/>
              <a:t>Cin</a:t>
            </a:r>
            <a:r>
              <a:rPr lang="en-US" altLang="zh-TW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電影列表，日期和時間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大寫的電影院名稱，內容包含電影名稱、等級、時間、放映次數。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垃圾郵件</a:t>
            </a:r>
            <a:r>
              <a:rPr lang="en-US" altLang="zh-TW" dirty="0"/>
              <a:t>Spam (</a:t>
            </a:r>
            <a:r>
              <a:rPr lang="en-US" altLang="zh-TW" dirty="0" err="1"/>
              <a:t>Spm</a:t>
            </a:r>
            <a:r>
              <a:rPr lang="en-US" altLang="zh-TW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詐騙訊息。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使用信件格式，頂行表示垃圾郵件的類型，博奕遊戲、彩券等詐騙類型。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時事通訊</a:t>
            </a:r>
            <a:r>
              <a:rPr lang="en-US" altLang="zh-TW" dirty="0"/>
              <a:t>Newsletter (NL)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匯總來自足球俱樂部的每周新聞。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加粗的標題，內容包含摘要，末尾包含相關網址。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2706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70EB4E-B069-4B90-A80F-5E4A5FB6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6032"/>
            <a:ext cx="9872871" cy="6345936"/>
          </a:xfrm>
        </p:spPr>
        <p:txBody>
          <a:bodyPr anchor="ctr">
            <a:normAutofit/>
          </a:bodyPr>
          <a:lstStyle/>
          <a:p>
            <a:pPr marL="45720" indent="0" algn="just">
              <a:buNone/>
            </a:pPr>
            <a:r>
              <a:rPr lang="en-US" altLang="zh-TW" sz="3600" b="1" dirty="0"/>
              <a:t>Block3</a:t>
            </a:r>
            <a:r>
              <a:rPr lang="zh-TW" altLang="en-US" sz="3600" b="1" dirty="0"/>
              <a:t>、</a:t>
            </a:r>
            <a:r>
              <a:rPr lang="en-US" altLang="zh-TW" sz="3600" b="1" dirty="0"/>
              <a:t>4</a:t>
            </a:r>
          </a:p>
          <a:p>
            <a:pPr algn="just">
              <a:buFont typeface="Wingdings" panose="05000000000000000000" pitchFamily="2" charset="2"/>
              <a:buChar char="l"/>
            </a:pPr>
            <a:r>
              <a:rPr lang="zh-TW" altLang="en-US" dirty="0"/>
              <a:t>信息技術服務公告</a:t>
            </a:r>
            <a:r>
              <a:rPr lang="en-US" altLang="zh-TW" dirty="0"/>
              <a:t>Information</a:t>
            </a:r>
            <a:r>
              <a:rPr lang="zh-TW" altLang="en-US" dirty="0"/>
              <a:t> </a:t>
            </a:r>
            <a:r>
              <a:rPr lang="en-US" altLang="zh-TW" dirty="0"/>
              <a:t>Technology</a:t>
            </a:r>
            <a:r>
              <a:rPr lang="zh-TW" altLang="en-US" dirty="0"/>
              <a:t> </a:t>
            </a:r>
            <a:r>
              <a:rPr lang="en-US" altLang="zh-TW" dirty="0"/>
              <a:t>Services (ITS)</a:t>
            </a:r>
            <a:r>
              <a:rPr lang="zh-TW" altLang="en-US" dirty="0"/>
              <a:t> </a:t>
            </a:r>
            <a:r>
              <a:rPr lang="en-US" altLang="zh-TW" dirty="0"/>
              <a:t>Notices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宣布服務器和系統停機。</a:t>
            </a:r>
            <a:endParaRPr lang="en-US" altLang="zh-TW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標題大寫，加粗的文本項列出停機的訊息。</a:t>
            </a:r>
            <a:endParaRPr lang="en-US" altLang="zh-TW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zh-TW" altLang="en-US" dirty="0"/>
              <a:t>研討會</a:t>
            </a:r>
            <a:r>
              <a:rPr lang="en-US" altLang="zh-TW" dirty="0"/>
              <a:t>Seminar (Sem)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似徵集論文，邀請文。</a:t>
            </a:r>
            <a:endParaRPr lang="en-US" altLang="zh-TW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標題大寫居中，內容包含演講者、摘要等文字塊。</a:t>
            </a:r>
            <a:endParaRPr lang="en-US" altLang="zh-TW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zh-TW" altLang="en-US" dirty="0"/>
              <a:t>圖書館</a:t>
            </a:r>
            <a:r>
              <a:rPr lang="en-US" altLang="zh-TW" dirty="0"/>
              <a:t>Library (Lib)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來自圖書館的消息，提醒還書日。</a:t>
            </a:r>
            <a:endParaRPr lang="en-US" altLang="zh-TW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大寫收件人詳細訊息，內容包含條款，續訂項目清單。</a:t>
            </a:r>
            <a:endParaRPr lang="en-US" altLang="zh-TW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zh-TW" altLang="en-US" dirty="0"/>
              <a:t>訂單</a:t>
            </a:r>
            <a:r>
              <a:rPr lang="en-US" altLang="zh-TW" dirty="0"/>
              <a:t>Orders (Ord)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企業確認在線商品的訂單。</a:t>
            </a:r>
            <a:endParaRPr lang="en-US" altLang="zh-TW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zh-TW" altLang="en-US" dirty="0"/>
              <a:t>訂單編號、感謝訂購等訊息，內容包含數量、訂購項目的單位成本、總成本，大寫交貨地址及交貨日期。</a:t>
            </a:r>
          </a:p>
        </p:txBody>
      </p:sp>
    </p:spTree>
    <p:extLst>
      <p:ext uri="{BB962C8B-B14F-4D97-AF65-F5344CB8AC3E}">
        <p14:creationId xmlns:p14="http://schemas.microsoft.com/office/powerpoint/2010/main" val="63647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374C70-F052-43BF-901C-253F7BA4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實驗流程</a:t>
            </a:r>
          </a:p>
        </p:txBody>
      </p:sp>
      <p:graphicFrame>
        <p:nvGraphicFramePr>
          <p:cNvPr id="8" name="內容版面配置區 3">
            <a:extLst>
              <a:ext uri="{FF2B5EF4-FFF2-40B4-BE49-F238E27FC236}">
                <a16:creationId xmlns:a16="http://schemas.microsoft.com/office/drawing/2014/main" id="{9616196A-8614-462C-B349-7E46B3CF8C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092298"/>
              </p:ext>
            </p:extLst>
          </p:nvPr>
        </p:nvGraphicFramePr>
        <p:xfrm>
          <a:off x="5541954" y="265090"/>
          <a:ext cx="5724143" cy="632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782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2995F1-132B-490A-B737-C93C2430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變項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CC7602-5D46-45EB-AEDE-C8E91668D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3134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Block 1</a:t>
            </a:r>
            <a:r>
              <a:rPr lang="zh-TW" altLang="en-US" dirty="0"/>
              <a:t>、</a:t>
            </a:r>
            <a:r>
              <a:rPr lang="en-US" altLang="zh-TW" dirty="0"/>
              <a:t>2  vs  Block3</a:t>
            </a:r>
            <a:r>
              <a:rPr lang="zh-TW" altLang="en-US" dirty="0"/>
              <a:t>、</a:t>
            </a:r>
            <a:r>
              <a:rPr lang="en-US" altLang="zh-TW" dirty="0"/>
              <a:t>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8</a:t>
            </a:r>
            <a:r>
              <a:rPr lang="zh-TW" altLang="en-US" dirty="0"/>
              <a:t>種體裁類型 </a:t>
            </a:r>
            <a:r>
              <a:rPr lang="en-US" altLang="zh-TW" dirty="0"/>
              <a:t>【</a:t>
            </a:r>
            <a:r>
              <a:rPr lang="en-US" altLang="zh-TW" dirty="0" err="1"/>
              <a:t>Cfp</a:t>
            </a:r>
            <a:r>
              <a:rPr lang="zh-TW" altLang="en-US" dirty="0"/>
              <a:t>、</a:t>
            </a:r>
            <a:r>
              <a:rPr lang="en-US" altLang="zh-TW" dirty="0" err="1"/>
              <a:t>Cin</a:t>
            </a:r>
            <a:r>
              <a:rPr lang="zh-TW" altLang="en-US" dirty="0"/>
              <a:t>、</a:t>
            </a:r>
            <a:r>
              <a:rPr lang="en-US" altLang="zh-TW" dirty="0" err="1"/>
              <a:t>Spm</a:t>
            </a:r>
            <a:r>
              <a:rPr lang="zh-TW" altLang="en-US" dirty="0"/>
              <a:t>、</a:t>
            </a:r>
            <a:r>
              <a:rPr lang="en-US" altLang="zh-TW" dirty="0"/>
              <a:t>NL】</a:t>
            </a:r>
            <a:r>
              <a:rPr lang="zh-TW" altLang="en-US" dirty="0"/>
              <a:t>、</a:t>
            </a:r>
            <a:r>
              <a:rPr lang="en-US" altLang="zh-TW" dirty="0"/>
              <a:t>【ITS Notices</a:t>
            </a:r>
            <a:r>
              <a:rPr lang="zh-TW" altLang="en-US" dirty="0"/>
              <a:t>、</a:t>
            </a:r>
            <a:r>
              <a:rPr lang="en-US" altLang="zh-TW" dirty="0"/>
              <a:t>Sem</a:t>
            </a:r>
            <a:r>
              <a:rPr lang="zh-TW" altLang="en-US" dirty="0"/>
              <a:t>、</a:t>
            </a:r>
            <a:r>
              <a:rPr lang="en-US" altLang="zh-TW" dirty="0"/>
              <a:t>Lib</a:t>
            </a:r>
            <a:r>
              <a:rPr lang="zh-TW" altLang="en-US" dirty="0"/>
              <a:t>、</a:t>
            </a:r>
            <a:r>
              <a:rPr lang="en-US" altLang="zh-TW" dirty="0"/>
              <a:t>Ord】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4</a:t>
            </a:r>
            <a:r>
              <a:rPr lang="zh-TW" altLang="en-US" dirty="0"/>
              <a:t>種表示</a:t>
            </a:r>
            <a:r>
              <a:rPr lang="en-US" altLang="zh-TW" dirty="0"/>
              <a:t>(</a:t>
            </a:r>
            <a:r>
              <a:rPr lang="zh-TW" altLang="en-US" dirty="0"/>
              <a:t>陳述</a:t>
            </a:r>
            <a:r>
              <a:rPr lang="en-US" altLang="zh-TW" dirty="0"/>
              <a:t>)</a:t>
            </a:r>
            <a:r>
              <a:rPr lang="zh-TW" altLang="en-US" dirty="0"/>
              <a:t>方式</a:t>
            </a:r>
            <a:endParaRPr lang="en-US" altLang="zh-TW" dirty="0"/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200" dirty="0"/>
              <a:t>N-</a:t>
            </a:r>
            <a:r>
              <a:rPr lang="zh-TW" altLang="en-US" sz="2200" dirty="0"/>
              <a:t>原始正常的，沒做任何更改</a:t>
            </a:r>
            <a:endParaRPr lang="en-US" altLang="zh-TW" sz="2200" dirty="0"/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200" dirty="0"/>
              <a:t>X-</a:t>
            </a:r>
            <a:r>
              <a:rPr lang="zh-TW" altLang="en-US" sz="2200" dirty="0"/>
              <a:t>保留原本的結構格式，但內容文字被替換成</a:t>
            </a:r>
            <a:r>
              <a:rPr lang="en-US" altLang="zh-TW" sz="2200" dirty="0"/>
              <a:t>X</a:t>
            </a:r>
            <a:r>
              <a:rPr lang="zh-TW" altLang="en-US" sz="2200" dirty="0"/>
              <a:t>或</a:t>
            </a:r>
            <a:r>
              <a:rPr lang="en-US" altLang="zh-TW" sz="2200" dirty="0"/>
              <a:t>9</a:t>
            </a:r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200" dirty="0"/>
              <a:t>U-</a:t>
            </a:r>
            <a:r>
              <a:rPr lang="zh-TW" altLang="en-US" sz="2200" dirty="0"/>
              <a:t>保留原本內容及標點符號，但去除所有結構</a:t>
            </a:r>
            <a:endParaRPr lang="en-US" altLang="zh-TW" sz="2200" dirty="0"/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200" dirty="0"/>
              <a:t>UX-</a:t>
            </a:r>
            <a:r>
              <a:rPr lang="zh-TW" altLang="en-US" sz="2200" dirty="0"/>
              <a:t>去除所有結構，以及內容文字被替換成</a:t>
            </a:r>
            <a:r>
              <a:rPr lang="en-US" altLang="zh-TW" sz="2200" dirty="0"/>
              <a:t>X</a:t>
            </a:r>
            <a:r>
              <a:rPr lang="zh-TW" altLang="en-US" sz="2200" dirty="0"/>
              <a:t>或</a:t>
            </a:r>
            <a:r>
              <a:rPr lang="en-US" altLang="zh-TW" sz="2200" dirty="0"/>
              <a:t>9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725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56DC32-1A45-4ED5-8673-9160D3FE4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掃視路徑持續時間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8E9264-45B0-4306-AF45-135DE8B97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982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dirty="0"/>
              <a:t>參與者在處理訊息和在不同的複雜性上花費了多少時間，以毫秒</a:t>
            </a:r>
            <a:r>
              <a:rPr lang="en-US" altLang="zh-TW" dirty="0"/>
              <a:t>(</a:t>
            </a:r>
            <a:r>
              <a:rPr lang="en-US" altLang="zh-TW" dirty="0" err="1"/>
              <a:t>ms</a:t>
            </a:r>
            <a:r>
              <a:rPr lang="en-US" altLang="zh-TW" dirty="0"/>
              <a:t>)</a:t>
            </a:r>
            <a:r>
              <a:rPr lang="zh-TW" altLang="en-US" dirty="0"/>
              <a:t>為單位</a:t>
            </a:r>
            <a:endParaRPr lang="en-US" altLang="zh-TW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4</a:t>
            </a:r>
            <a:r>
              <a:rPr lang="zh-TW" altLang="en-US" dirty="0"/>
              <a:t>種</a:t>
            </a:r>
            <a:r>
              <a:rPr lang="en-US" altLang="zh-TW" dirty="0"/>
              <a:t>Block</a:t>
            </a:r>
            <a:r>
              <a:rPr lang="zh-TW" altLang="en-US" dirty="0"/>
              <a:t>的平均掃視路徑持續時間</a:t>
            </a:r>
            <a:endParaRPr lang="en-US" altLang="zh-TW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200" dirty="0"/>
              <a:t>Block1</a:t>
            </a:r>
            <a:r>
              <a:rPr lang="zh-TW" altLang="en-US" sz="2200" dirty="0"/>
              <a:t>、</a:t>
            </a:r>
            <a:r>
              <a:rPr lang="en-US" altLang="zh-TW" sz="2200" dirty="0"/>
              <a:t>2</a:t>
            </a:r>
            <a:r>
              <a:rPr lang="zh-TW" altLang="en-US" sz="2200" dirty="0"/>
              <a:t>和</a:t>
            </a:r>
            <a:r>
              <a:rPr lang="en-US" altLang="zh-TW" sz="2200" dirty="0"/>
              <a:t>3</a:t>
            </a:r>
            <a:r>
              <a:rPr lang="zh-TW" altLang="en-US" sz="2200" dirty="0"/>
              <a:t>、</a:t>
            </a:r>
            <a:r>
              <a:rPr lang="en-US" altLang="zh-TW" sz="2200" dirty="0"/>
              <a:t>4</a:t>
            </a:r>
            <a:r>
              <a:rPr lang="zh-TW" altLang="en-US" sz="2200" dirty="0"/>
              <a:t>間有明顯差異，而</a:t>
            </a:r>
            <a:r>
              <a:rPr lang="en-US" altLang="zh-TW" sz="2200" dirty="0"/>
              <a:t>3</a:t>
            </a:r>
            <a:r>
              <a:rPr lang="zh-TW" altLang="en-US" sz="2200" dirty="0"/>
              <a:t>、</a:t>
            </a:r>
            <a:r>
              <a:rPr lang="en-US" altLang="zh-TW" sz="2200" dirty="0"/>
              <a:t>4</a:t>
            </a:r>
            <a:r>
              <a:rPr lang="zh-TW" altLang="en-US" sz="2200" dirty="0"/>
              <a:t>又明顯較短</a:t>
            </a:r>
            <a:endParaRPr lang="en-US" altLang="zh-TW" sz="2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8</a:t>
            </a:r>
            <a:r>
              <a:rPr lang="zh-TW" altLang="en-US" dirty="0"/>
              <a:t>種體裁類型平均掃視路徑持續時間</a:t>
            </a:r>
            <a:endParaRPr lang="en-US" altLang="zh-TW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200" dirty="0"/>
              <a:t>Block1</a:t>
            </a:r>
            <a:r>
              <a:rPr lang="zh-TW" altLang="en-US" sz="2200" dirty="0"/>
              <a:t>、</a:t>
            </a:r>
            <a:r>
              <a:rPr lang="en-US" altLang="zh-TW" sz="2200" dirty="0"/>
              <a:t>2</a:t>
            </a:r>
            <a:r>
              <a:rPr lang="zh-TW" altLang="en-US" sz="2200" dirty="0"/>
              <a:t>的時間比</a:t>
            </a:r>
            <a:r>
              <a:rPr lang="en-US" altLang="zh-TW" sz="2200" dirty="0"/>
              <a:t>Block3</a:t>
            </a:r>
            <a:r>
              <a:rPr lang="zh-TW" altLang="en-US" sz="2200" dirty="0"/>
              <a:t>、</a:t>
            </a:r>
            <a:r>
              <a:rPr lang="en-US" altLang="zh-TW" sz="2200" dirty="0"/>
              <a:t>4</a:t>
            </a:r>
            <a:r>
              <a:rPr lang="zh-TW" altLang="en-US" sz="2200" dirty="0"/>
              <a:t>長很多，</a:t>
            </a:r>
            <a:endParaRPr lang="en-US" altLang="zh-TW" sz="2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4</a:t>
            </a:r>
            <a:r>
              <a:rPr lang="zh-TW" altLang="en-US" dirty="0"/>
              <a:t>種表示方式平均掃視路徑持續時間</a:t>
            </a:r>
            <a:endParaRPr lang="en-US" altLang="zh-TW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altLang="zh-TW" sz="2200" dirty="0"/>
              <a:t>4</a:t>
            </a:r>
            <a:r>
              <a:rPr lang="zh-TW" altLang="en-US" sz="2200" dirty="0"/>
              <a:t>種之間都存在顯著差異，</a:t>
            </a:r>
            <a:r>
              <a:rPr lang="en-US" altLang="zh-TW" sz="2200" dirty="0"/>
              <a:t> N(</a:t>
            </a:r>
            <a:r>
              <a:rPr lang="zh-TW" altLang="en-US" sz="2200" dirty="0"/>
              <a:t>最短</a:t>
            </a:r>
            <a:r>
              <a:rPr lang="en-US" altLang="zh-TW" sz="2200" dirty="0"/>
              <a:t>)&lt;U&lt;UX&lt;X</a:t>
            </a:r>
          </a:p>
          <a:p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159E4A9-72B7-4C83-9E1B-D512A4EA7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11657"/>
              </p:ext>
            </p:extLst>
          </p:nvPr>
        </p:nvGraphicFramePr>
        <p:xfrm>
          <a:off x="7981664" y="2938239"/>
          <a:ext cx="367157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val="3433671569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854612247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1547249774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1167431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Block1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Block2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Block3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Block4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72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1490 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1164 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570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470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04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4526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正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要素</Template>
  <TotalTime>1379</TotalTime>
  <Words>1677</Words>
  <Application>Microsoft Office PowerPoint</Application>
  <PresentationFormat>寬螢幕</PresentationFormat>
  <Paragraphs>188</Paragraphs>
  <Slides>15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新細明體</vt:lpstr>
      <vt:lpstr>新細明體</vt:lpstr>
      <vt:lpstr>標楷體</vt:lpstr>
      <vt:lpstr>Calibri</vt:lpstr>
      <vt:lpstr>Calibri Light</vt:lpstr>
      <vt:lpstr>Corbel</vt:lpstr>
      <vt:lpstr>Times New Roman</vt:lpstr>
      <vt:lpstr>Wingdings</vt:lpstr>
      <vt:lpstr>Wingdings 2</vt:lpstr>
      <vt:lpstr>HDOfficeLightV0</vt:lpstr>
      <vt:lpstr>基礎</vt:lpstr>
      <vt:lpstr>You have e-mail, what happens next? Tracking the eyes for genre</vt:lpstr>
      <vt:lpstr>研究問題</vt:lpstr>
      <vt:lpstr>參加者</vt:lpstr>
      <vt:lpstr>實驗設備</vt:lpstr>
      <vt:lpstr>PowerPoint 簡報</vt:lpstr>
      <vt:lpstr>PowerPoint 簡報</vt:lpstr>
      <vt:lpstr>實驗流程</vt:lpstr>
      <vt:lpstr>變項</vt:lpstr>
      <vt:lpstr>掃視路徑持續時間</vt:lpstr>
      <vt:lpstr>掃視路徑長度</vt:lpstr>
      <vt:lpstr>電子郵件在不同表示方式之間， 掃視路徑長度是否有顯著差異?</vt:lpstr>
      <vt:lpstr>不同體裁類型的電子郵件之間， 掃視路徑長度是否有顯著差異?</vt:lpstr>
      <vt:lpstr>電子郵件在不同表示方式之間， 掃視持續時間是否有顯著差異?</vt:lpstr>
      <vt:lpstr>不同體裁類型的電子郵件之間， 掃視持續時間是否有顯著差異?</vt:lpstr>
      <vt:lpstr>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郁茹 邱</dc:creator>
  <cp:lastModifiedBy>郁茹 邱</cp:lastModifiedBy>
  <cp:revision>52</cp:revision>
  <dcterms:created xsi:type="dcterms:W3CDTF">2019-11-11T18:23:17Z</dcterms:created>
  <dcterms:modified xsi:type="dcterms:W3CDTF">2019-11-13T10:56:38Z</dcterms:modified>
</cp:coreProperties>
</file>